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2"/>
  </p:notesMasterIdLst>
  <p:sldIdLst>
    <p:sldId id="256" r:id="rId2"/>
    <p:sldId id="257" r:id="rId3"/>
    <p:sldId id="310" r:id="rId4"/>
    <p:sldId id="261" r:id="rId5"/>
    <p:sldId id="311" r:id="rId6"/>
    <p:sldId id="312" r:id="rId7"/>
    <p:sldId id="259" r:id="rId8"/>
    <p:sldId id="263" r:id="rId9"/>
    <p:sldId id="267" r:id="rId10"/>
    <p:sldId id="268" r:id="rId11"/>
    <p:sldId id="269" r:id="rId12"/>
    <p:sldId id="270" r:id="rId13"/>
    <p:sldId id="314" r:id="rId14"/>
    <p:sldId id="315" r:id="rId15"/>
    <p:sldId id="316" r:id="rId16"/>
    <p:sldId id="318" r:id="rId17"/>
    <p:sldId id="320" r:id="rId18"/>
    <p:sldId id="321" r:id="rId19"/>
    <p:sldId id="322" r:id="rId20"/>
    <p:sldId id="323" r:id="rId21"/>
    <p:sldId id="338" r:id="rId22"/>
    <p:sldId id="339" r:id="rId23"/>
    <p:sldId id="325" r:id="rId24"/>
    <p:sldId id="326" r:id="rId25"/>
    <p:sldId id="327" r:id="rId26"/>
    <p:sldId id="328" r:id="rId27"/>
    <p:sldId id="329" r:id="rId28"/>
    <p:sldId id="333" r:id="rId29"/>
    <p:sldId id="331" r:id="rId30"/>
    <p:sldId id="332" r:id="rId31"/>
    <p:sldId id="334"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37" r:id="rId49"/>
    <p:sldId id="335" r:id="rId50"/>
    <p:sldId id="33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720" y="-6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B8CC6-45F7-46ED-BF2A-951B1A5ADC53}"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503B1-7FE6-4FDD-8BC1-AF2BFF76D30B}" type="slidenum">
              <a:rPr lang="en-US" smtClean="0"/>
              <a:t>‹#›</a:t>
            </a:fld>
            <a:endParaRPr lang="en-US"/>
          </a:p>
        </p:txBody>
      </p:sp>
    </p:spTree>
    <p:extLst>
      <p:ext uri="{BB962C8B-B14F-4D97-AF65-F5344CB8AC3E}">
        <p14:creationId xmlns:p14="http://schemas.microsoft.com/office/powerpoint/2010/main" val="122818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03E1EF-AB5F-495F-9CBA-DAF367F2556E}" type="slidenum">
              <a:rPr lang="en-CA" smtClean="0"/>
              <a:pPr>
                <a:defRPr/>
              </a:pPr>
              <a:t>32</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32D1AD-969E-45D0-B91E-91F064F7E1ED}" type="slidenum">
              <a:rPr lang="en-CA" smtClean="0"/>
              <a:pPr>
                <a:defRPr/>
              </a:pPr>
              <a:t>41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F17E99C-C94B-4471-8813-6799A5395CED}" type="slidenum">
              <a:rPr lang="en-CA" smtClean="0"/>
              <a:pPr>
                <a:defRPr/>
              </a:pPr>
              <a:t>42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513C6D-F488-4572-B832-A9E23D9C1D65}" type="slidenum">
              <a:rPr lang="en-CA" smtClean="0"/>
              <a:pPr>
                <a:defRPr/>
              </a:pPr>
              <a:t>43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B08827-C9DB-47B9-B070-6B1282F03FA6}" type="slidenum">
              <a:rPr lang="en-CA" smtClean="0"/>
              <a:pPr>
                <a:defRPr/>
              </a:pPr>
              <a:t>44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1784632-458B-4375-B34B-72E88CF0D72D}" type="slidenum">
              <a:rPr lang="en-CA" smtClean="0"/>
              <a:pPr>
                <a:defRPr/>
              </a:pPr>
              <a:t>45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0DBFE3-EF0D-4C33-B22C-24A547F74ED0}" type="slidenum">
              <a:rPr lang="en-CA" smtClean="0"/>
              <a:pPr>
                <a:defRPr/>
              </a:pPr>
              <a:t>46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ED74A92-22D1-47AF-BEF5-30BAD72C43C9}" type="slidenum">
              <a:rPr lang="en-CA" smtClean="0"/>
              <a:pPr>
                <a:defRPr/>
              </a:pPr>
              <a:t>47</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F371FF-EE5F-48CC-999A-0C022AB61609}" type="slidenum">
              <a:rPr lang="en-CA" smtClean="0"/>
              <a:pPr>
                <a:defRPr/>
              </a:pPr>
              <a:t>33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6B01D44-AE37-40EF-AFA1-512CDE3216A0}" type="slidenum">
              <a:rPr lang="en-CA" smtClean="0"/>
              <a:pPr>
                <a:defRPr/>
              </a:pPr>
              <a:t>34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AF3BC18-1F4C-442E-ADE5-4148D1A17413}" type="slidenum">
              <a:rPr lang="en-CA" smtClean="0"/>
              <a:pPr>
                <a:defRPr/>
              </a:pPr>
              <a:t>35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A06759B-4EA2-496A-A8EB-2F48A9A73EB5}" type="slidenum">
              <a:rPr lang="en-CA" smtClean="0"/>
              <a:pPr>
                <a:defRPr/>
              </a:pPr>
              <a:t>36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7B8C96-1892-498E-80B4-6E4385FA1D4E}" type="slidenum">
              <a:rPr lang="en-CA" smtClean="0"/>
              <a:pPr>
                <a:defRPr/>
              </a:pPr>
              <a:t>37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5C2A19-FF12-40FD-9762-9C1FC4B2A0FD}" type="slidenum">
              <a:rPr lang="en-CA" smtClean="0"/>
              <a:pPr>
                <a:defRPr/>
              </a:pPr>
              <a:t>38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C92FED8-1DE3-42C8-9128-4EA778AC9EB7}" type="slidenum">
              <a:rPr lang="en-CA" smtClean="0"/>
              <a:pPr>
                <a:defRPr/>
              </a:pPr>
              <a:t>39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93AD224-4E6C-4504-B020-C09D1DC06405}" type="slidenum">
              <a:rPr lang="en-CA" smtClean="0"/>
              <a:pPr>
                <a:defRPr/>
              </a:pPr>
              <a:t>40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66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9504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71105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DFBA7-5368-44B4-A215-4DA88F1193F1}"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65918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4DFBA7-5368-44B4-A215-4DA88F1193F1}"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35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4DFBA7-5368-44B4-A215-4DA88F1193F1}"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71148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4DFBA7-5368-44B4-A215-4DA88F1193F1}"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3084935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4DFBA7-5368-44B4-A215-4DA88F1193F1}"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56456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14DFBA7-5368-44B4-A215-4DA88F1193F1}" type="datetimeFigureOut">
              <a:rPr lang="en-US" smtClean="0"/>
              <a:t>11/14/2024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87084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14DFBA7-5368-44B4-A215-4DA88F1193F1}" type="datetimeFigureOut">
              <a:rPr lang="en-US" smtClean="0"/>
              <a:t>11/14/2024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59E14A-CF6C-4BA0-B9C8-7EB443BEE51E}" type="slidenum">
              <a:rPr lang="en-US" smtClean="0"/>
              <a:t>‹#›</a:t>
            </a:fld>
            <a:endParaRPr lang="en-US"/>
          </a:p>
        </p:txBody>
      </p:sp>
    </p:spTree>
    <p:extLst>
      <p:ext uri="{BB962C8B-B14F-4D97-AF65-F5344CB8AC3E}">
        <p14:creationId xmlns:p14="http://schemas.microsoft.com/office/powerpoint/2010/main" val="4189135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4DFBA7-5368-44B4-A215-4DA88F1193F1}"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585828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14DFBA7-5368-44B4-A215-4DA88F1193F1}" type="datetimeFigureOut">
              <a:rPr lang="en-US" smtClean="0"/>
              <a:t>11/14/2024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A59E14A-CF6C-4BA0-B9C8-7EB443BEE51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207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gif"/><Relationship Id="rId7" Type="http://schemas.openxmlformats.org/officeDocument/2006/relationships/image" Target="../media/image11.gif"/><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Queue</a:t>
            </a:r>
            <a:endParaRPr lang="en-US" dirty="0"/>
          </a:p>
        </p:txBody>
      </p:sp>
    </p:spTree>
    <p:extLst>
      <p:ext uri="{BB962C8B-B14F-4D97-AF65-F5344CB8AC3E}">
        <p14:creationId xmlns:p14="http://schemas.microsoft.com/office/powerpoint/2010/main" val="2181097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41194" y="1510056"/>
            <a:ext cx="5290788" cy="4524315"/>
          </a:xfrm>
          <a:prstGeom prst="rect">
            <a:avLst/>
          </a:prstGeom>
          <a:ln>
            <a:solidFill>
              <a:schemeClr val="accent1"/>
            </a:solidFill>
          </a:ln>
        </p:spPr>
        <p:txBody>
          <a:bodyPr wrap="square">
            <a:spAutoFit/>
          </a:bodyPr>
          <a:lstStyle/>
          <a:p>
            <a:r>
              <a:rPr lang="en-US" dirty="0" smtClean="0"/>
              <a:t>Class Queue </a:t>
            </a:r>
            <a:r>
              <a:rPr lang="en-US" dirty="0"/>
              <a:t>{</a:t>
            </a:r>
          </a:p>
          <a:p>
            <a:r>
              <a:rPr lang="en-US" dirty="0"/>
              <a:t>    </a:t>
            </a:r>
            <a:r>
              <a:rPr lang="en-US" dirty="0" err="1"/>
              <a:t>int</a:t>
            </a:r>
            <a:r>
              <a:rPr lang="en-US" dirty="0"/>
              <a:t> front, rear, capacity;</a:t>
            </a:r>
          </a:p>
          <a:p>
            <a:r>
              <a:rPr lang="en-US" dirty="0"/>
              <a:t>    </a:t>
            </a:r>
            <a:r>
              <a:rPr lang="en-US" dirty="0" err="1"/>
              <a:t>int</a:t>
            </a:r>
            <a:r>
              <a:rPr lang="en-US" dirty="0"/>
              <a:t>* queue;</a:t>
            </a:r>
          </a:p>
          <a:p>
            <a:r>
              <a:rPr lang="en-US" dirty="0"/>
              <a:t>    </a:t>
            </a:r>
          </a:p>
          <a:p>
            <a:r>
              <a:rPr lang="en-US" dirty="0"/>
              <a:t>    // Constructor to initialize the queue</a:t>
            </a:r>
          </a:p>
          <a:p>
            <a:r>
              <a:rPr lang="en-US" dirty="0"/>
              <a:t>    Queue(</a:t>
            </a:r>
            <a:r>
              <a:rPr lang="en-US" dirty="0" err="1"/>
              <a:t>int</a:t>
            </a:r>
            <a:r>
              <a:rPr lang="en-US" dirty="0"/>
              <a:t> c)</a:t>
            </a:r>
          </a:p>
          <a:p>
            <a:r>
              <a:rPr lang="en-US" dirty="0"/>
              <a:t>    {</a:t>
            </a:r>
          </a:p>
          <a:p>
            <a:r>
              <a:rPr lang="en-US" dirty="0"/>
              <a:t>        front = 0;</a:t>
            </a:r>
          </a:p>
          <a:p>
            <a:r>
              <a:rPr lang="en-US" dirty="0"/>
              <a:t>        rear = -1;</a:t>
            </a:r>
          </a:p>
          <a:p>
            <a:r>
              <a:rPr lang="en-US" dirty="0"/>
              <a:t>        capacity = c;</a:t>
            </a:r>
          </a:p>
          <a:p>
            <a:r>
              <a:rPr lang="en-US" dirty="0"/>
              <a:t>        queue = new </a:t>
            </a:r>
            <a:r>
              <a:rPr lang="en-US" dirty="0" err="1"/>
              <a:t>int</a:t>
            </a:r>
            <a:r>
              <a:rPr lang="en-US" dirty="0"/>
              <a:t>[c];</a:t>
            </a:r>
          </a:p>
          <a:p>
            <a:r>
              <a:rPr lang="en-US" dirty="0"/>
              <a:t>    }</a:t>
            </a:r>
          </a:p>
          <a:p>
            <a:r>
              <a:rPr lang="en-US" dirty="0"/>
              <a:t> </a:t>
            </a:r>
          </a:p>
          <a:p>
            <a:r>
              <a:rPr lang="en-US" dirty="0"/>
              <a:t>    // Destructor to free the allocated memory</a:t>
            </a:r>
          </a:p>
          <a:p>
            <a:r>
              <a:rPr lang="en-US" dirty="0"/>
              <a:t>    ~Queue() { delete[] queue; </a:t>
            </a:r>
            <a:r>
              <a:rPr lang="en-US" dirty="0" smtClean="0"/>
              <a:t>}</a:t>
            </a:r>
          </a:p>
          <a:p>
            <a:r>
              <a:rPr lang="en-US" dirty="0"/>
              <a:t>}</a:t>
            </a:r>
          </a:p>
        </p:txBody>
      </p:sp>
      <p:sp>
        <p:nvSpPr>
          <p:cNvPr id="6" name="TextBox 5"/>
          <p:cNvSpPr txBox="1"/>
          <p:nvPr/>
        </p:nvSpPr>
        <p:spPr>
          <a:xfrm>
            <a:off x="6291618" y="1801504"/>
            <a:ext cx="5568286" cy="1842812"/>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v"/>
            </a:pPr>
            <a:r>
              <a:rPr lang="fa-IR" sz="2600" dirty="0" smtClean="0">
                <a:cs typeface="B Nazanin" panose="00000400000000000000" pitchFamily="2" charset="-78"/>
              </a:rPr>
              <a:t>مثالی ساده از پیاده سازی صف با استفاده از آرایه:</a:t>
            </a:r>
          </a:p>
          <a:p>
            <a:pPr marL="457200" indent="-457200" algn="r" rtl="1">
              <a:lnSpc>
                <a:spcPct val="150000"/>
              </a:lnSpc>
              <a:buFont typeface="Wingdings" panose="05000000000000000000" pitchFamily="2" charset="2"/>
              <a:buChar char="v"/>
            </a:pPr>
            <a:r>
              <a:rPr lang="fa-IR" sz="2600" dirty="0" smtClean="0">
                <a:cs typeface="B Nazanin" panose="00000400000000000000" pitchFamily="2" charset="-78"/>
              </a:rPr>
              <a:t>اشاره گر ابتدای صف (</a:t>
            </a:r>
            <a:r>
              <a:rPr lang="en-US" sz="2600" dirty="0" smtClean="0">
                <a:cs typeface="B Nazanin" panose="00000400000000000000" pitchFamily="2" charset="-78"/>
              </a:rPr>
              <a:t>front</a:t>
            </a:r>
            <a:r>
              <a:rPr lang="fa-IR" sz="2600" dirty="0" smtClean="0">
                <a:cs typeface="B Nazanin" panose="00000400000000000000" pitchFamily="2" charset="-78"/>
              </a:rPr>
              <a:t>) همیشه ثابت است؛</a:t>
            </a:r>
          </a:p>
          <a:p>
            <a:pPr marL="457200" indent="-457200" algn="r" rtl="1">
              <a:lnSpc>
                <a:spcPct val="150000"/>
              </a:lnSpc>
              <a:buFont typeface="Wingdings" panose="05000000000000000000" pitchFamily="2" charset="2"/>
              <a:buChar char="v"/>
            </a:pPr>
            <a:r>
              <a:rPr lang="fa-IR" sz="2600" dirty="0" smtClean="0">
                <a:cs typeface="B Nazanin" panose="00000400000000000000" pitchFamily="2" charset="-78"/>
              </a:rPr>
              <a:t>اشاره گر انتهای صف (</a:t>
            </a:r>
            <a:r>
              <a:rPr lang="en-US" sz="2600" dirty="0" smtClean="0">
                <a:cs typeface="B Nazanin" panose="00000400000000000000" pitchFamily="2" charset="-78"/>
              </a:rPr>
              <a:t>rear</a:t>
            </a:r>
            <a:r>
              <a:rPr lang="fa-IR" sz="2600" dirty="0" smtClean="0">
                <a:cs typeface="B Nazanin" panose="00000400000000000000" pitchFamily="2" charset="-78"/>
              </a:rPr>
              <a:t>) تغییر می کند.</a:t>
            </a:r>
            <a:endParaRPr lang="en-US" sz="2600" dirty="0">
              <a:cs typeface="B Nazanin" panose="00000400000000000000" pitchFamily="2" charset="-78"/>
            </a:endParaRPr>
          </a:p>
        </p:txBody>
      </p:sp>
    </p:spTree>
    <p:extLst>
      <p:ext uri="{BB962C8B-B14F-4D97-AF65-F5344CB8AC3E}">
        <p14:creationId xmlns:p14="http://schemas.microsoft.com/office/powerpoint/2010/main" val="4054732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6431" y="1360502"/>
            <a:ext cx="4448175" cy="2476500"/>
          </a:xfrm>
          <a:prstGeom prst="rect">
            <a:avLst/>
          </a:prstGeom>
        </p:spPr>
      </p:pic>
      <p:sp>
        <p:nvSpPr>
          <p:cNvPr id="7" name="Rectangle 6"/>
          <p:cNvSpPr/>
          <p:nvPr/>
        </p:nvSpPr>
        <p:spPr>
          <a:xfrm>
            <a:off x="341194" y="1476402"/>
            <a:ext cx="6041423" cy="3416320"/>
          </a:xfrm>
          <a:prstGeom prst="rect">
            <a:avLst/>
          </a:prstGeom>
          <a:ln>
            <a:solidFill>
              <a:schemeClr val="accent1"/>
            </a:solidFill>
          </a:ln>
        </p:spPr>
        <p:txBody>
          <a:bodyPr wrap="square">
            <a:spAutoFit/>
          </a:bodyPr>
          <a:lstStyle/>
          <a:p>
            <a:r>
              <a:rPr lang="en-US" dirty="0"/>
              <a:t> // Function to insert an element at the rear of the queue</a:t>
            </a:r>
          </a:p>
          <a:p>
            <a:r>
              <a:rPr lang="en-US" dirty="0"/>
              <a:t>    void </a:t>
            </a:r>
            <a:r>
              <a:rPr lang="en-US" dirty="0" err="1"/>
              <a:t>queueEnqueue</a:t>
            </a:r>
            <a:r>
              <a:rPr lang="en-US" dirty="0"/>
              <a:t>(</a:t>
            </a:r>
            <a:r>
              <a:rPr lang="en-US" dirty="0" err="1"/>
              <a:t>int</a:t>
            </a:r>
            <a:r>
              <a:rPr lang="en-US" dirty="0"/>
              <a:t> data)</a:t>
            </a:r>
          </a:p>
          <a:p>
            <a:r>
              <a:rPr lang="en-US" dirty="0"/>
              <a:t>    {</a:t>
            </a:r>
          </a:p>
          <a:p>
            <a:r>
              <a:rPr lang="en-US" dirty="0"/>
              <a:t>        // Check if the queue is full</a:t>
            </a:r>
          </a:p>
          <a:p>
            <a:r>
              <a:rPr lang="en-US" dirty="0"/>
              <a:t>        if (rear == capacity - 1) {</a:t>
            </a:r>
          </a:p>
          <a:p>
            <a:r>
              <a:rPr lang="en-US" dirty="0"/>
              <a:t>            </a:t>
            </a:r>
            <a:r>
              <a:rPr lang="en-US" dirty="0" err="1"/>
              <a:t>printf</a:t>
            </a:r>
            <a:r>
              <a:rPr lang="en-US" dirty="0"/>
              <a:t>("\</a:t>
            </a:r>
            <a:r>
              <a:rPr lang="en-US" dirty="0" err="1"/>
              <a:t>nQueue</a:t>
            </a:r>
            <a:r>
              <a:rPr lang="en-US" dirty="0"/>
              <a:t> is full\n");</a:t>
            </a:r>
          </a:p>
          <a:p>
            <a:r>
              <a:rPr lang="en-US" dirty="0"/>
              <a:t>            return;</a:t>
            </a:r>
          </a:p>
          <a:p>
            <a:r>
              <a:rPr lang="en-US" dirty="0"/>
              <a:t>        }</a:t>
            </a:r>
          </a:p>
          <a:p>
            <a:endParaRPr lang="en-US" dirty="0"/>
          </a:p>
          <a:p>
            <a:r>
              <a:rPr lang="en-US" dirty="0"/>
              <a:t>        // Insert element at the rear</a:t>
            </a:r>
          </a:p>
          <a:p>
            <a:r>
              <a:rPr lang="en-US" dirty="0"/>
              <a:t>        queue[++rear] = data;</a:t>
            </a:r>
          </a:p>
          <a:p>
            <a:r>
              <a:rPr lang="en-US" dirty="0"/>
              <a:t>    }</a:t>
            </a:r>
          </a:p>
        </p:txBody>
      </p:sp>
    </p:spTree>
    <p:extLst>
      <p:ext uri="{BB962C8B-B14F-4D97-AF65-F5344CB8AC3E}">
        <p14:creationId xmlns:p14="http://schemas.microsoft.com/office/powerpoint/2010/main" val="4129860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316" y="1911404"/>
            <a:ext cx="4936435" cy="2820820"/>
          </a:xfrm>
          <a:prstGeom prst="rect">
            <a:avLst/>
          </a:prstGeom>
        </p:spPr>
      </p:pic>
      <p:sp>
        <p:nvSpPr>
          <p:cNvPr id="5" name="Rectangle 4"/>
          <p:cNvSpPr/>
          <p:nvPr/>
        </p:nvSpPr>
        <p:spPr>
          <a:xfrm>
            <a:off x="450378" y="1160777"/>
            <a:ext cx="5236191" cy="5355312"/>
          </a:xfrm>
          <a:prstGeom prst="rect">
            <a:avLst/>
          </a:prstGeom>
          <a:ln>
            <a:solidFill>
              <a:schemeClr val="accent1"/>
            </a:solidFill>
          </a:ln>
        </p:spPr>
        <p:txBody>
          <a:bodyPr wrap="square">
            <a:spAutoFit/>
          </a:bodyPr>
          <a:lstStyle/>
          <a:p>
            <a:r>
              <a:rPr lang="en-US" dirty="0"/>
              <a:t> // Function to delete an element from the front </a:t>
            </a:r>
          </a:p>
          <a:p>
            <a:r>
              <a:rPr lang="en-US" dirty="0"/>
              <a:t>    // of the queue</a:t>
            </a:r>
          </a:p>
          <a:p>
            <a:r>
              <a:rPr lang="en-US" dirty="0"/>
              <a:t>    void </a:t>
            </a:r>
            <a:r>
              <a:rPr lang="en-US" dirty="0" err="1"/>
              <a:t>queueDequeue</a:t>
            </a:r>
            <a:r>
              <a:rPr lang="en-US" dirty="0"/>
              <a:t>()</a:t>
            </a:r>
          </a:p>
          <a:p>
            <a:r>
              <a:rPr lang="en-US" dirty="0"/>
              <a:t>    {</a:t>
            </a:r>
          </a:p>
          <a:p>
            <a:r>
              <a:rPr lang="en-US" dirty="0"/>
              <a:t>        // If the queue is empty</a:t>
            </a:r>
          </a:p>
          <a:p>
            <a:r>
              <a:rPr lang="en-US" dirty="0"/>
              <a:t>        if (front &gt; rear) {</a:t>
            </a:r>
          </a:p>
          <a:p>
            <a:r>
              <a:rPr lang="en-US" dirty="0"/>
              <a:t>            </a:t>
            </a:r>
            <a:r>
              <a:rPr lang="en-US" dirty="0" err="1"/>
              <a:t>printf</a:t>
            </a:r>
            <a:r>
              <a:rPr lang="en-US" dirty="0"/>
              <a:t>("\</a:t>
            </a:r>
            <a:r>
              <a:rPr lang="en-US" dirty="0" err="1"/>
              <a:t>nQueue</a:t>
            </a:r>
            <a:r>
              <a:rPr lang="en-US" dirty="0"/>
              <a:t> is empty\n");</a:t>
            </a:r>
          </a:p>
          <a:p>
            <a:r>
              <a:rPr lang="en-US" dirty="0"/>
              <a:t>            return;</a:t>
            </a:r>
          </a:p>
          <a:p>
            <a:r>
              <a:rPr lang="en-US" dirty="0"/>
              <a:t>        }</a:t>
            </a:r>
          </a:p>
          <a:p>
            <a:endParaRPr lang="en-US" dirty="0"/>
          </a:p>
          <a:p>
            <a:r>
              <a:rPr lang="en-US" dirty="0"/>
              <a:t>        // Shift all elements from index 1 till rear to </a:t>
            </a:r>
          </a:p>
          <a:p>
            <a:r>
              <a:rPr lang="en-US" dirty="0"/>
              <a:t>        // the left by one</a:t>
            </a:r>
          </a:p>
          <a:p>
            <a:r>
              <a:rPr lang="en-US" dirty="0"/>
              <a:t>        for (</a:t>
            </a:r>
            <a:r>
              <a:rPr lang="en-US" dirty="0" err="1"/>
              <a:t>int</a:t>
            </a:r>
            <a:r>
              <a:rPr lang="en-US" dirty="0"/>
              <a:t> </a:t>
            </a:r>
            <a:r>
              <a:rPr lang="en-US" dirty="0" err="1"/>
              <a:t>i</a:t>
            </a:r>
            <a:r>
              <a:rPr lang="en-US" dirty="0"/>
              <a:t> = 0; </a:t>
            </a:r>
            <a:r>
              <a:rPr lang="en-US" dirty="0" err="1"/>
              <a:t>i</a:t>
            </a:r>
            <a:r>
              <a:rPr lang="en-US" dirty="0"/>
              <a:t> &lt; rear; </a:t>
            </a:r>
            <a:r>
              <a:rPr lang="en-US" dirty="0" err="1"/>
              <a:t>i</a:t>
            </a:r>
            <a:r>
              <a:rPr lang="en-US" dirty="0"/>
              <a:t>++) {</a:t>
            </a:r>
          </a:p>
          <a:p>
            <a:r>
              <a:rPr lang="en-US" dirty="0"/>
              <a:t>            queue[</a:t>
            </a:r>
            <a:r>
              <a:rPr lang="en-US" dirty="0" err="1"/>
              <a:t>i</a:t>
            </a:r>
            <a:r>
              <a:rPr lang="en-US" dirty="0"/>
              <a:t>] = queue[</a:t>
            </a:r>
            <a:r>
              <a:rPr lang="en-US" dirty="0" err="1"/>
              <a:t>i</a:t>
            </a:r>
            <a:r>
              <a:rPr lang="en-US" dirty="0"/>
              <a:t> + 1];</a:t>
            </a:r>
          </a:p>
          <a:p>
            <a:r>
              <a:rPr lang="en-US" dirty="0"/>
              <a:t>        }</a:t>
            </a:r>
          </a:p>
          <a:p>
            <a:endParaRPr lang="en-US" dirty="0"/>
          </a:p>
          <a:p>
            <a:r>
              <a:rPr lang="en-US" dirty="0"/>
              <a:t>        // Decrement rear</a:t>
            </a:r>
          </a:p>
          <a:p>
            <a:r>
              <a:rPr lang="en-US" dirty="0"/>
              <a:t>        rear--;</a:t>
            </a:r>
          </a:p>
          <a:p>
            <a:r>
              <a:rPr lang="en-US" dirty="0"/>
              <a:t>    }</a:t>
            </a:r>
          </a:p>
        </p:txBody>
      </p:sp>
    </p:spTree>
    <p:extLst>
      <p:ext uri="{BB962C8B-B14F-4D97-AF65-F5344CB8AC3E}">
        <p14:creationId xmlns:p14="http://schemas.microsoft.com/office/powerpoint/2010/main" val="3587675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81715" y="2011992"/>
            <a:ext cx="10467833" cy="1384995"/>
          </a:xfrm>
          <a:prstGeom prst="rect">
            <a:avLst/>
          </a:prstGeom>
        </p:spPr>
        <p:txBody>
          <a:bodyPr wrap="square">
            <a:spAutoFit/>
          </a:bodyPr>
          <a:lstStyle/>
          <a:p>
            <a:pPr algn="just"/>
            <a:r>
              <a:rPr lang="en-US" sz="2800" dirty="0"/>
              <a:t>In a normal Queue, we can insert elements until queue becomes full. But once queue becomes full, we can not insert the next element even if there is a space in front of </a:t>
            </a:r>
            <a:r>
              <a:rPr lang="en-US" sz="2800" dirty="0" smtClean="0"/>
              <a:t>queue (</a:t>
            </a:r>
            <a:r>
              <a:rPr lang="en-US" sz="2800" b="1" dirty="0" smtClean="0">
                <a:solidFill>
                  <a:srgbClr val="FF0000"/>
                </a:solidFill>
              </a:rPr>
              <a:t>without shifting</a:t>
            </a:r>
            <a:r>
              <a:rPr lang="en-US" sz="2800" dirty="0" smtClean="0"/>
              <a:t>)!</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538" y="4047192"/>
            <a:ext cx="6412186" cy="1657572"/>
          </a:xfrm>
          <a:prstGeom prst="rect">
            <a:avLst/>
          </a:prstGeom>
        </p:spPr>
      </p:pic>
    </p:spTree>
    <p:extLst>
      <p:ext uri="{BB962C8B-B14F-4D97-AF65-F5344CB8AC3E}">
        <p14:creationId xmlns:p14="http://schemas.microsoft.com/office/powerpoint/2010/main" val="608759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5914" y="1187061"/>
            <a:ext cx="11013740" cy="1200329"/>
          </a:xfrm>
          <a:prstGeom prst="rect">
            <a:avLst/>
          </a:prstGeom>
        </p:spPr>
        <p:txBody>
          <a:bodyPr wrap="square">
            <a:spAutoFit/>
          </a:bodyPr>
          <a:lstStyle/>
          <a:p>
            <a:pPr algn="just"/>
            <a:r>
              <a:rPr lang="en-US" dirty="0"/>
              <a:t> A Circular Queue is an extended version of a normal queue where the last element of the queue is connected to the first element of the queue forming a circle.</a:t>
            </a:r>
          </a:p>
          <a:p>
            <a:pPr algn="just"/>
            <a:endParaRPr lang="en-US" dirty="0"/>
          </a:p>
          <a:p>
            <a:pPr algn="just"/>
            <a:r>
              <a:rPr lang="en-US" dirty="0"/>
              <a:t>The operations are performed based on FIFO (First In First Out) principle. It is also called ‘Ring Buffer’.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203" y="2687350"/>
            <a:ext cx="3410092" cy="3539440"/>
          </a:xfrm>
          <a:prstGeom prst="rect">
            <a:avLst/>
          </a:prstGeom>
        </p:spPr>
      </p:pic>
    </p:spTree>
    <p:extLst>
      <p:ext uri="{BB962C8B-B14F-4D97-AF65-F5344CB8AC3E}">
        <p14:creationId xmlns:p14="http://schemas.microsoft.com/office/powerpoint/2010/main" val="611121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1591856" y="983983"/>
            <a:ext cx="8766795" cy="5288785"/>
          </a:xfrm>
          <a:prstGeom prst="rect">
            <a:avLst/>
          </a:prstGeom>
        </p:spPr>
      </p:pic>
    </p:spTree>
    <p:extLst>
      <p:ext uri="{BB962C8B-B14F-4D97-AF65-F5344CB8AC3E}">
        <p14:creationId xmlns:p14="http://schemas.microsoft.com/office/powerpoint/2010/main" val="2874635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631960" y="1104626"/>
            <a:ext cx="5055423" cy="1631216"/>
          </a:xfrm>
          <a:prstGeom prst="rect">
            <a:avLst/>
          </a:prstGeom>
        </p:spPr>
        <p:txBody>
          <a:bodyPr wrap="none">
            <a:spAutoFit/>
          </a:bodyPr>
          <a:lstStyle/>
          <a:p>
            <a:pPr algn="r" rtl="1"/>
            <a:r>
              <a:rPr lang="fa-IR" sz="2800" b="1" dirty="0">
                <a:latin typeface="Arial" panose="020B0604020202020204" pitchFamily="34" charset="0"/>
                <a:cs typeface="B Nazanin" panose="00000400000000000000" pitchFamily="2" charset="-78"/>
              </a:rPr>
              <a:t>افزودن یک </a:t>
            </a:r>
            <a:r>
              <a:rPr lang="fa-IR" sz="2800" b="1" dirty="0" smtClean="0">
                <a:latin typeface="Arial" panose="020B0604020202020204" pitchFamily="34" charset="0"/>
                <a:cs typeface="B Nazanin" panose="00000400000000000000" pitchFamily="2" charset="-78"/>
              </a:rPr>
              <a:t>عضو</a:t>
            </a:r>
          </a:p>
          <a:p>
            <a:pPr algn="r" rtl="1"/>
            <a:endParaRPr lang="en-US" sz="2400" dirty="0" smtClean="0">
              <a:latin typeface="Arial" panose="020B0604020202020204" pitchFamily="34" charset="0"/>
              <a:cs typeface="B Nazanin" panose="00000400000000000000" pitchFamily="2" charset="-78"/>
            </a:endParaRPr>
          </a:p>
          <a:p>
            <a:pPr algn="r" rtl="1"/>
            <a:r>
              <a:rPr lang="fa-IR" sz="2400" dirty="0">
                <a:cs typeface="B Nazanin" panose="00000400000000000000" pitchFamily="2" charset="-78"/>
              </a:rPr>
              <a:t>عضو جديد را در محل</a:t>
            </a:r>
            <a:r>
              <a:rPr lang="en-US" sz="2400" dirty="0">
                <a:cs typeface="B Nazanin" panose="00000400000000000000" pitchFamily="2" charset="-78"/>
              </a:rPr>
              <a:t>queue[rear</a:t>
            </a:r>
            <a:r>
              <a:rPr lang="en-US" sz="2400" dirty="0" smtClean="0">
                <a:cs typeface="B Nazanin" panose="00000400000000000000" pitchFamily="2" charset="-78"/>
              </a:rPr>
              <a:t>]</a:t>
            </a:r>
            <a:r>
              <a:rPr lang="fa-IR" sz="2400" dirty="0" smtClean="0">
                <a:cs typeface="B Nazanin" panose="00000400000000000000" pitchFamily="2" charset="-78"/>
              </a:rPr>
              <a:t> قرار </a:t>
            </a:r>
            <a:r>
              <a:rPr lang="fa-IR" sz="2400" dirty="0">
                <a:cs typeface="B Nazanin" panose="00000400000000000000" pitchFamily="2" charset="-78"/>
              </a:rPr>
              <a:t>مي دهيم</a:t>
            </a:r>
          </a:p>
          <a:p>
            <a:pPr algn="r" rtl="1"/>
            <a:r>
              <a:rPr lang="en-US" sz="2400" dirty="0" smtClean="0">
                <a:cs typeface="B Nazanin" panose="00000400000000000000" pitchFamily="2" charset="-78"/>
              </a:rPr>
              <a:t>Rear</a:t>
            </a:r>
            <a:r>
              <a:rPr lang="fa-IR" sz="2400" dirty="0" smtClean="0">
                <a:cs typeface="B Nazanin" panose="00000400000000000000" pitchFamily="2" charset="-78"/>
              </a:rPr>
              <a:t> را </a:t>
            </a:r>
            <a:r>
              <a:rPr lang="fa-IR" sz="2400" dirty="0">
                <a:cs typeface="B Nazanin" panose="00000400000000000000" pitchFamily="2" charset="-78"/>
              </a:rPr>
              <a:t>در جهت ساعتگرد يك واحد جلو مي بريم</a:t>
            </a:r>
            <a:endParaRPr lang="en-US" sz="2400" dirty="0">
              <a:cs typeface="B Nazanin" panose="00000400000000000000" pitchFamily="2" charset="-78"/>
            </a:endParaRPr>
          </a:p>
        </p:txBody>
      </p:sp>
      <p:pic>
        <p:nvPicPr>
          <p:cNvPr id="3" name="Picture 2"/>
          <p:cNvPicPr>
            <a:picLocks noChangeAspect="1"/>
          </p:cNvPicPr>
          <p:nvPr/>
        </p:nvPicPr>
        <p:blipFill>
          <a:blip r:embed="rId2"/>
          <a:stretch>
            <a:fillRect/>
          </a:stretch>
        </p:blipFill>
        <p:spPr>
          <a:xfrm>
            <a:off x="298536" y="2764240"/>
            <a:ext cx="4764777" cy="3403412"/>
          </a:xfrm>
          <a:prstGeom prst="rect">
            <a:avLst/>
          </a:prstGeom>
        </p:spPr>
      </p:pic>
      <p:pic>
        <p:nvPicPr>
          <p:cNvPr id="7" name="Picture 6"/>
          <p:cNvPicPr>
            <a:picLocks noChangeAspect="1"/>
          </p:cNvPicPr>
          <p:nvPr/>
        </p:nvPicPr>
        <p:blipFill>
          <a:blip r:embed="rId3"/>
          <a:stretch>
            <a:fillRect/>
          </a:stretch>
        </p:blipFill>
        <p:spPr>
          <a:xfrm>
            <a:off x="6717339" y="2929334"/>
            <a:ext cx="4993848" cy="3325142"/>
          </a:xfrm>
          <a:prstGeom prst="rect">
            <a:avLst/>
          </a:prstGeom>
        </p:spPr>
      </p:pic>
      <p:sp>
        <p:nvSpPr>
          <p:cNvPr id="5" name="Left Arrow 4"/>
          <p:cNvSpPr/>
          <p:nvPr/>
        </p:nvSpPr>
        <p:spPr>
          <a:xfrm>
            <a:off x="5377218" y="4094328"/>
            <a:ext cx="1009934" cy="497577"/>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679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513696" y="1104626"/>
            <a:ext cx="6173687" cy="1631216"/>
          </a:xfrm>
          <a:prstGeom prst="rect">
            <a:avLst/>
          </a:prstGeom>
        </p:spPr>
        <p:txBody>
          <a:bodyPr wrap="square">
            <a:spAutoFit/>
          </a:bodyPr>
          <a:lstStyle/>
          <a:p>
            <a:pPr algn="r" rtl="1"/>
            <a:r>
              <a:rPr lang="fa-IR" sz="2800" b="1" dirty="0" smtClean="0">
                <a:latin typeface="Arial" panose="020B0604020202020204" pitchFamily="34" charset="0"/>
                <a:cs typeface="B Nazanin" panose="00000400000000000000" pitchFamily="2" charset="-78"/>
              </a:rPr>
              <a:t>حذف </a:t>
            </a:r>
            <a:r>
              <a:rPr lang="fa-IR" sz="2800" b="1" dirty="0">
                <a:latin typeface="Arial" panose="020B0604020202020204" pitchFamily="34" charset="0"/>
                <a:cs typeface="B Nazanin" panose="00000400000000000000" pitchFamily="2" charset="-78"/>
              </a:rPr>
              <a:t>یک </a:t>
            </a:r>
            <a:r>
              <a:rPr lang="fa-IR" sz="2800" b="1" dirty="0" smtClean="0">
                <a:latin typeface="Arial" panose="020B0604020202020204" pitchFamily="34" charset="0"/>
                <a:cs typeface="B Nazanin" panose="00000400000000000000" pitchFamily="2" charset="-78"/>
              </a:rPr>
              <a:t>عضو</a:t>
            </a:r>
          </a:p>
          <a:p>
            <a:pPr algn="r" rtl="1"/>
            <a:endParaRPr lang="en-US" sz="2400" dirty="0" smtClean="0">
              <a:latin typeface="Arial" panose="020B0604020202020204" pitchFamily="34" charset="0"/>
              <a:cs typeface="B Nazanin" panose="00000400000000000000" pitchFamily="2" charset="-78"/>
            </a:endParaRPr>
          </a:p>
          <a:p>
            <a:pPr algn="r" rtl="1"/>
            <a:r>
              <a:rPr lang="fa-IR" sz="2400" dirty="0">
                <a:cs typeface="B Nazanin" panose="00000400000000000000" pitchFamily="2" charset="-78"/>
              </a:rPr>
              <a:t>عضو</a:t>
            </a:r>
            <a:r>
              <a:rPr lang="en-US" sz="2400" dirty="0">
                <a:cs typeface="B Nazanin" panose="00000400000000000000" pitchFamily="2" charset="-78"/>
              </a:rPr>
              <a:t>queue[front]</a:t>
            </a:r>
            <a:r>
              <a:rPr lang="fa-IR" sz="2400" dirty="0">
                <a:cs typeface="B Nazanin" panose="00000400000000000000" pitchFamily="2" charset="-78"/>
              </a:rPr>
              <a:t>را مي خوانيم</a:t>
            </a:r>
          </a:p>
          <a:p>
            <a:pPr algn="r" rtl="1"/>
            <a:r>
              <a:rPr lang="en-US" sz="2400" dirty="0" smtClean="0">
                <a:cs typeface="B Nazanin" panose="00000400000000000000" pitchFamily="2" charset="-78"/>
              </a:rPr>
              <a:t>Front </a:t>
            </a:r>
            <a:r>
              <a:rPr lang="fa-IR" sz="2400" dirty="0">
                <a:cs typeface="B Nazanin" panose="00000400000000000000" pitchFamily="2" charset="-78"/>
              </a:rPr>
              <a:t> </a:t>
            </a:r>
            <a:r>
              <a:rPr lang="fa-IR" sz="2400" dirty="0" smtClean="0">
                <a:cs typeface="B Nazanin" panose="00000400000000000000" pitchFamily="2" charset="-78"/>
              </a:rPr>
              <a:t>را </a:t>
            </a:r>
            <a:r>
              <a:rPr lang="fa-IR" sz="2400" dirty="0">
                <a:cs typeface="B Nazanin" panose="00000400000000000000" pitchFamily="2" charset="-78"/>
              </a:rPr>
              <a:t>در جهت ساعتگرد يك واحد جلو مي بريم</a:t>
            </a:r>
            <a:endParaRPr lang="en-US" sz="2400" dirty="0">
              <a:cs typeface="B Nazanin" panose="00000400000000000000" pitchFamily="2" charset="-78"/>
            </a:endParaRPr>
          </a:p>
        </p:txBody>
      </p:sp>
      <p:pic>
        <p:nvPicPr>
          <p:cNvPr id="5" name="Picture 4"/>
          <p:cNvPicPr>
            <a:picLocks noChangeAspect="1"/>
          </p:cNvPicPr>
          <p:nvPr/>
        </p:nvPicPr>
        <p:blipFill rotWithShape="1">
          <a:blip r:embed="rId2"/>
          <a:srcRect t="5918" r="10567" b="16821"/>
          <a:stretch/>
        </p:blipFill>
        <p:spPr>
          <a:xfrm>
            <a:off x="341194" y="3207918"/>
            <a:ext cx="4258102" cy="3534102"/>
          </a:xfrm>
          <a:prstGeom prst="rect">
            <a:avLst/>
          </a:prstGeom>
        </p:spPr>
      </p:pic>
      <p:pic>
        <p:nvPicPr>
          <p:cNvPr id="7" name="Picture 6"/>
          <p:cNvPicPr>
            <a:picLocks noChangeAspect="1"/>
          </p:cNvPicPr>
          <p:nvPr/>
        </p:nvPicPr>
        <p:blipFill>
          <a:blip r:embed="rId3"/>
          <a:stretch>
            <a:fillRect/>
          </a:stretch>
        </p:blipFill>
        <p:spPr>
          <a:xfrm>
            <a:off x="7052863" y="3051848"/>
            <a:ext cx="4820690" cy="3443350"/>
          </a:xfrm>
          <a:prstGeom prst="rect">
            <a:avLst/>
          </a:prstGeom>
        </p:spPr>
      </p:pic>
      <p:sp>
        <p:nvSpPr>
          <p:cNvPr id="8" name="Left Arrow 7"/>
          <p:cNvSpPr/>
          <p:nvPr/>
        </p:nvSpPr>
        <p:spPr>
          <a:xfrm>
            <a:off x="5377218" y="4094328"/>
            <a:ext cx="1009934" cy="497577"/>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619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513696" y="1104626"/>
            <a:ext cx="6173687" cy="892552"/>
          </a:xfrm>
          <a:prstGeom prst="rect">
            <a:avLst/>
          </a:prstGeom>
        </p:spPr>
        <p:txBody>
          <a:bodyPr wrap="square">
            <a:spAutoFit/>
          </a:bodyPr>
          <a:lstStyle/>
          <a:p>
            <a:pPr algn="r" rtl="1"/>
            <a:r>
              <a:rPr lang="fa-IR" sz="2800" b="1" dirty="0" smtClean="0">
                <a:latin typeface="Arial" panose="020B0604020202020204" pitchFamily="34" charset="0"/>
                <a:cs typeface="B Nazanin" panose="00000400000000000000" pitchFamily="2" charset="-78"/>
              </a:rPr>
              <a:t>حذف </a:t>
            </a:r>
            <a:r>
              <a:rPr lang="fa-IR" sz="2800" b="1" dirty="0">
                <a:latin typeface="Arial" panose="020B0604020202020204" pitchFamily="34" charset="0"/>
                <a:cs typeface="B Nazanin" panose="00000400000000000000" pitchFamily="2" charset="-78"/>
              </a:rPr>
              <a:t>یک </a:t>
            </a:r>
            <a:r>
              <a:rPr lang="fa-IR" sz="2800" b="1" dirty="0" smtClean="0">
                <a:latin typeface="Arial" panose="020B0604020202020204" pitchFamily="34" charset="0"/>
                <a:cs typeface="B Nazanin" panose="00000400000000000000" pitchFamily="2" charset="-78"/>
              </a:rPr>
              <a:t>عضو</a:t>
            </a:r>
          </a:p>
          <a:p>
            <a:pPr algn="r" rtl="1"/>
            <a:endParaRPr lang="en-US" sz="2400" dirty="0" smtClean="0">
              <a:latin typeface="Arial" panose="020B0604020202020204" pitchFamily="34" charset="0"/>
              <a:cs typeface="B Nazanin" panose="00000400000000000000" pitchFamily="2" charset="-78"/>
            </a:endParaRPr>
          </a:p>
        </p:txBody>
      </p:sp>
      <p:pic>
        <p:nvPicPr>
          <p:cNvPr id="5" name="Picture 4"/>
          <p:cNvPicPr>
            <a:picLocks noChangeAspect="1"/>
          </p:cNvPicPr>
          <p:nvPr/>
        </p:nvPicPr>
        <p:blipFill>
          <a:blip r:embed="rId2"/>
          <a:stretch>
            <a:fillRect/>
          </a:stretch>
        </p:blipFill>
        <p:spPr>
          <a:xfrm>
            <a:off x="409434" y="1376071"/>
            <a:ext cx="4067029" cy="5374755"/>
          </a:xfrm>
          <a:prstGeom prst="rect">
            <a:avLst/>
          </a:prstGeom>
        </p:spPr>
      </p:pic>
      <p:pic>
        <p:nvPicPr>
          <p:cNvPr id="7" name="Picture 6"/>
          <p:cNvPicPr>
            <a:picLocks noChangeAspect="1"/>
          </p:cNvPicPr>
          <p:nvPr/>
        </p:nvPicPr>
        <p:blipFill>
          <a:blip r:embed="rId3"/>
          <a:stretch>
            <a:fillRect/>
          </a:stretch>
        </p:blipFill>
        <p:spPr>
          <a:xfrm>
            <a:off x="6924574" y="1893971"/>
            <a:ext cx="3939053" cy="4497973"/>
          </a:xfrm>
          <a:prstGeom prst="rect">
            <a:avLst/>
          </a:prstGeom>
        </p:spPr>
      </p:pic>
      <p:sp>
        <p:nvSpPr>
          <p:cNvPr id="8" name="Left Arrow 7"/>
          <p:cNvSpPr/>
          <p:nvPr/>
        </p:nvSpPr>
        <p:spPr>
          <a:xfrm>
            <a:off x="5377218" y="4094328"/>
            <a:ext cx="1009934" cy="497577"/>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697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513696" y="1104626"/>
            <a:ext cx="6173687" cy="892552"/>
          </a:xfrm>
          <a:prstGeom prst="rect">
            <a:avLst/>
          </a:prstGeom>
        </p:spPr>
        <p:txBody>
          <a:bodyPr wrap="square">
            <a:spAutoFit/>
          </a:bodyPr>
          <a:lstStyle/>
          <a:p>
            <a:pPr algn="r" rtl="1"/>
            <a:r>
              <a:rPr lang="fa-IR" sz="2800" b="1" dirty="0" smtClean="0">
                <a:latin typeface="Arial" panose="020B0604020202020204" pitchFamily="34" charset="0"/>
                <a:cs typeface="B Nazanin" panose="00000400000000000000" pitchFamily="2" charset="-78"/>
              </a:rPr>
              <a:t>صف خالی</a:t>
            </a:r>
          </a:p>
          <a:p>
            <a:pPr algn="r" rtl="1"/>
            <a:endParaRPr lang="en-US" sz="2400" dirty="0" smtClean="0">
              <a:latin typeface="Arial" panose="020B0604020202020204" pitchFamily="34" charset="0"/>
              <a:cs typeface="B Nazanin" panose="00000400000000000000" pitchFamily="2" charset="-78"/>
            </a:endParaRPr>
          </a:p>
        </p:txBody>
      </p:sp>
      <p:pic>
        <p:nvPicPr>
          <p:cNvPr id="8" name="Picture 7"/>
          <p:cNvPicPr>
            <a:picLocks noChangeAspect="1"/>
          </p:cNvPicPr>
          <p:nvPr/>
        </p:nvPicPr>
        <p:blipFill>
          <a:blip r:embed="rId2"/>
          <a:stretch>
            <a:fillRect/>
          </a:stretch>
        </p:blipFill>
        <p:spPr>
          <a:xfrm>
            <a:off x="866409" y="1713575"/>
            <a:ext cx="9997138" cy="4346031"/>
          </a:xfrm>
          <a:prstGeom prst="rect">
            <a:avLst/>
          </a:prstGeom>
        </p:spPr>
      </p:pic>
    </p:spTree>
    <p:extLst>
      <p:ext uri="{BB962C8B-B14F-4D97-AF65-F5344CB8AC3E}">
        <p14:creationId xmlns:p14="http://schemas.microsoft.com/office/powerpoint/2010/main" val="1265551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837063" y="682094"/>
            <a:ext cx="10531522" cy="3170099"/>
          </a:xfrm>
          <a:prstGeom prst="rect">
            <a:avLst/>
          </a:prstGeom>
        </p:spPr>
        <p:txBody>
          <a:bodyPr wrap="square">
            <a:spAutoFit/>
          </a:bodyPr>
          <a:lstStyle/>
          <a:p>
            <a:r>
              <a:rPr lang="en-US" sz="3200" b="1" dirty="0" smtClean="0"/>
              <a:t>What is Queue?</a:t>
            </a:r>
          </a:p>
          <a:p>
            <a:endParaRPr lang="en-US" sz="2400" b="1" dirty="0" smtClean="0"/>
          </a:p>
          <a:p>
            <a:pPr algn="just"/>
            <a:r>
              <a:rPr lang="en-US" sz="2400" dirty="0"/>
              <a:t>A </a:t>
            </a:r>
            <a:r>
              <a:rPr lang="en-US" sz="2400" b="1" dirty="0"/>
              <a:t>Queue</a:t>
            </a:r>
            <a:r>
              <a:rPr lang="en-US" sz="2400" dirty="0"/>
              <a:t> is defined as a linear data structure that is open at both ends and the operations are performed in First In First Out (FIFO) order</a:t>
            </a:r>
            <a:r>
              <a:rPr lang="en-US" sz="2400" dirty="0" smtClean="0"/>
              <a:t>.</a:t>
            </a:r>
          </a:p>
          <a:p>
            <a:pPr algn="just"/>
            <a:endParaRPr lang="en-US" sz="2400" dirty="0"/>
          </a:p>
          <a:p>
            <a:pPr algn="just"/>
            <a:r>
              <a:rPr lang="en-US" sz="2400" dirty="0"/>
              <a:t>We define a queue to be a list in which all additions to the list are made at one end, and all deletions from the list are made at the other end.  The element which is first pushed into the order, the operation is first performed on that.</a:t>
            </a:r>
          </a:p>
        </p:txBody>
      </p:sp>
    </p:spTree>
    <p:extLst>
      <p:ext uri="{BB962C8B-B14F-4D97-AF65-F5344CB8AC3E}">
        <p14:creationId xmlns:p14="http://schemas.microsoft.com/office/powerpoint/2010/main" val="2339989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513696" y="1104626"/>
            <a:ext cx="6173687" cy="892552"/>
          </a:xfrm>
          <a:prstGeom prst="rect">
            <a:avLst/>
          </a:prstGeom>
        </p:spPr>
        <p:txBody>
          <a:bodyPr wrap="square">
            <a:spAutoFit/>
          </a:bodyPr>
          <a:lstStyle/>
          <a:p>
            <a:pPr algn="r" rtl="1"/>
            <a:r>
              <a:rPr lang="fa-IR" sz="2800" b="1" dirty="0" smtClean="0">
                <a:latin typeface="Arial" panose="020B0604020202020204" pitchFamily="34" charset="0"/>
                <a:cs typeface="B Nazanin" panose="00000400000000000000" pitchFamily="2" charset="-78"/>
              </a:rPr>
              <a:t>صف پر</a:t>
            </a:r>
          </a:p>
          <a:p>
            <a:pPr algn="r" rtl="1"/>
            <a:endParaRPr lang="en-US" sz="2400" dirty="0" smtClean="0">
              <a:latin typeface="Arial" panose="020B0604020202020204" pitchFamily="34" charset="0"/>
              <a:cs typeface="B Nazanin" panose="00000400000000000000" pitchFamily="2" charset="-78"/>
            </a:endParaRPr>
          </a:p>
        </p:txBody>
      </p:sp>
      <p:pic>
        <p:nvPicPr>
          <p:cNvPr id="3" name="Picture 2"/>
          <p:cNvPicPr>
            <a:picLocks noChangeAspect="1"/>
          </p:cNvPicPr>
          <p:nvPr/>
        </p:nvPicPr>
        <p:blipFill>
          <a:blip r:embed="rId2"/>
          <a:stretch>
            <a:fillRect/>
          </a:stretch>
        </p:blipFill>
        <p:spPr>
          <a:xfrm>
            <a:off x="545914" y="2861596"/>
            <a:ext cx="3362325" cy="2971800"/>
          </a:xfrm>
          <a:prstGeom prst="rect">
            <a:avLst/>
          </a:prstGeom>
        </p:spPr>
      </p:pic>
      <p:pic>
        <p:nvPicPr>
          <p:cNvPr id="5" name="Picture 4"/>
          <p:cNvPicPr>
            <a:picLocks noChangeAspect="1"/>
          </p:cNvPicPr>
          <p:nvPr/>
        </p:nvPicPr>
        <p:blipFill>
          <a:blip r:embed="rId3"/>
          <a:stretch>
            <a:fillRect/>
          </a:stretch>
        </p:blipFill>
        <p:spPr>
          <a:xfrm>
            <a:off x="4422340" y="3175453"/>
            <a:ext cx="3324225" cy="2533650"/>
          </a:xfrm>
          <a:prstGeom prst="rect">
            <a:avLst/>
          </a:prstGeom>
        </p:spPr>
      </p:pic>
      <p:pic>
        <p:nvPicPr>
          <p:cNvPr id="7" name="Picture 6"/>
          <p:cNvPicPr>
            <a:picLocks noChangeAspect="1"/>
          </p:cNvPicPr>
          <p:nvPr/>
        </p:nvPicPr>
        <p:blipFill>
          <a:blip r:embed="rId4"/>
          <a:stretch>
            <a:fillRect/>
          </a:stretch>
        </p:blipFill>
        <p:spPr>
          <a:xfrm>
            <a:off x="8260666" y="3156403"/>
            <a:ext cx="3286125" cy="2552700"/>
          </a:xfrm>
          <a:prstGeom prst="rect">
            <a:avLst/>
          </a:prstGeom>
        </p:spPr>
      </p:pic>
      <p:pic>
        <p:nvPicPr>
          <p:cNvPr id="9" name="Picture 8"/>
          <p:cNvPicPr>
            <a:picLocks noChangeAspect="1"/>
          </p:cNvPicPr>
          <p:nvPr/>
        </p:nvPicPr>
        <p:blipFill>
          <a:blip r:embed="rId5"/>
          <a:stretch>
            <a:fillRect/>
          </a:stretch>
        </p:blipFill>
        <p:spPr>
          <a:xfrm>
            <a:off x="5603191" y="1790840"/>
            <a:ext cx="5943600" cy="847725"/>
          </a:xfrm>
          <a:prstGeom prst="rect">
            <a:avLst/>
          </a:prstGeom>
        </p:spPr>
      </p:pic>
    </p:spTree>
    <p:extLst>
      <p:ext uri="{BB962C8B-B14F-4D97-AF65-F5344CB8AC3E}">
        <p14:creationId xmlns:p14="http://schemas.microsoft.com/office/powerpoint/2010/main" val="29567391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578900" cy="523220"/>
          </a:xfrm>
          <a:prstGeom prst="rect">
            <a:avLst/>
          </a:prstGeom>
        </p:spPr>
        <p:txBody>
          <a:bodyPr wrap="none">
            <a:spAutoFit/>
          </a:bodyPr>
          <a:lstStyle/>
          <a:p>
            <a:r>
              <a:rPr lang="en-US" sz="2800" dirty="0" smtClean="0">
                <a:solidFill>
                  <a:schemeClr val="accent3">
                    <a:lumMod val="75000"/>
                  </a:schemeClr>
                </a:solidFill>
              </a:rPr>
              <a:t>Circular-Array-based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41329" y="1928883"/>
            <a:ext cx="6132171" cy="2862322"/>
          </a:xfrm>
          <a:prstGeom prst="rect">
            <a:avLst/>
          </a:prstGeom>
        </p:spPr>
        <p:txBody>
          <a:bodyPr wrap="square">
            <a:spAutoFit/>
          </a:bodyPr>
          <a:lstStyle/>
          <a:p>
            <a:pPr algn="just"/>
            <a:r>
              <a:rPr lang="en-US" dirty="0"/>
              <a:t>Both the “full” and “empty” cases of the circular buffer look the same: head and tail pointer are equal. There are two approaches to differentiating between full and empty:</a:t>
            </a:r>
          </a:p>
          <a:p>
            <a:pPr algn="just"/>
            <a:endParaRPr lang="en-US" dirty="0"/>
          </a:p>
          <a:p>
            <a:pPr marL="285750" indent="-285750" algn="just">
              <a:buFont typeface="Arial" panose="020B0604020202020204" pitchFamily="34" charset="0"/>
              <a:buChar char="•"/>
            </a:pPr>
            <a:r>
              <a:rPr lang="en-US" dirty="0"/>
              <a:t>    “Waste” a slot in the buffer:</a:t>
            </a:r>
          </a:p>
          <a:p>
            <a:pPr lvl="2" algn="just"/>
            <a:r>
              <a:rPr lang="en-US" dirty="0"/>
              <a:t>        Full state is </a:t>
            </a:r>
            <a:r>
              <a:rPr lang="en-US" dirty="0" smtClean="0"/>
              <a:t>(tail </a:t>
            </a:r>
            <a:r>
              <a:rPr lang="en-US" dirty="0"/>
              <a:t>+ </a:t>
            </a:r>
            <a:r>
              <a:rPr lang="en-US" dirty="0" smtClean="0"/>
              <a:t>1)%size </a:t>
            </a:r>
            <a:r>
              <a:rPr lang="en-US" dirty="0"/>
              <a:t>== </a:t>
            </a:r>
            <a:r>
              <a:rPr lang="en-US" dirty="0" smtClean="0"/>
              <a:t>head</a:t>
            </a:r>
            <a:endParaRPr lang="en-US" dirty="0"/>
          </a:p>
          <a:p>
            <a:pPr lvl="2" algn="just"/>
            <a:r>
              <a:rPr lang="en-US" dirty="0"/>
              <a:t>        Empty state is head == tail</a:t>
            </a:r>
          </a:p>
          <a:p>
            <a:pPr marL="285750" indent="-285750" algn="just">
              <a:buFont typeface="Arial" panose="020B0604020202020204" pitchFamily="34" charset="0"/>
              <a:buChar char="•"/>
            </a:pPr>
            <a:r>
              <a:rPr lang="en-US" dirty="0"/>
              <a:t>    Use a </a:t>
            </a:r>
            <a:r>
              <a:rPr lang="en-US" dirty="0" err="1"/>
              <a:t>bool</a:t>
            </a:r>
            <a:r>
              <a:rPr lang="en-US" dirty="0"/>
              <a:t> flag and additional logic to differentiate states::</a:t>
            </a:r>
          </a:p>
          <a:p>
            <a:pPr lvl="2" algn="just"/>
            <a:r>
              <a:rPr lang="en-US" dirty="0"/>
              <a:t>        Full state is full</a:t>
            </a:r>
          </a:p>
          <a:p>
            <a:pPr lvl="2" algn="just"/>
            <a:r>
              <a:rPr lang="en-US" dirty="0"/>
              <a:t>        Empty state is (head == tail) &amp;&amp; !full</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699" r="3020"/>
          <a:stretch/>
        </p:blipFill>
        <p:spPr>
          <a:xfrm>
            <a:off x="6373504" y="984548"/>
            <a:ext cx="5677469" cy="4695825"/>
          </a:xfrm>
          <a:prstGeom prst="rect">
            <a:avLst/>
          </a:prstGeom>
        </p:spPr>
      </p:pic>
    </p:spTree>
    <p:extLst>
      <p:ext uri="{BB962C8B-B14F-4D97-AF65-F5344CB8AC3E}">
        <p14:creationId xmlns:p14="http://schemas.microsoft.com/office/powerpoint/2010/main" val="3108925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432"/>
            <a:ext cx="9799092" cy="4580167"/>
          </a:xfrm>
          <a:prstGeom prst="rect">
            <a:avLst/>
          </a:prstGeom>
        </p:spPr>
      </p:pic>
      <p:sp>
        <p:nvSpPr>
          <p:cNvPr id="3" name="TextBox 2"/>
          <p:cNvSpPr txBox="1"/>
          <p:nvPr/>
        </p:nvSpPr>
        <p:spPr>
          <a:xfrm>
            <a:off x="7233313" y="260822"/>
            <a:ext cx="4708477" cy="523220"/>
          </a:xfrm>
          <a:prstGeom prst="rect">
            <a:avLst/>
          </a:prstGeom>
          <a:noFill/>
        </p:spPr>
        <p:txBody>
          <a:bodyPr wrap="square" rtlCol="0">
            <a:spAutoFit/>
          </a:bodyPr>
          <a:lstStyle/>
          <a:p>
            <a:pPr algn="r" rtl="1"/>
            <a:r>
              <a:rPr lang="fa-IR" sz="2800" b="1" dirty="0" smtClean="0">
                <a:ln w="22225">
                  <a:solidFill>
                    <a:schemeClr val="accent2"/>
                  </a:solidFill>
                  <a:prstDash val="solid"/>
                </a:ln>
                <a:solidFill>
                  <a:schemeClr val="accent2">
                    <a:lumMod val="40000"/>
                    <a:lumOff val="60000"/>
                  </a:schemeClr>
                </a:solidFill>
                <a:cs typeface="B Nazanin" panose="00000400000000000000" pitchFamily="2" charset="-78"/>
              </a:rPr>
              <a:t>پیاده سازی دیگری از صف چرخشی</a:t>
            </a:r>
            <a:endParaRPr lang="en-US" sz="2800" b="1" dirty="0">
              <a:ln w="22225">
                <a:solidFill>
                  <a:schemeClr val="accent2"/>
                </a:solidFill>
                <a:prstDash val="solid"/>
              </a:ln>
              <a:solidFill>
                <a:schemeClr val="accent2">
                  <a:lumMod val="40000"/>
                  <a:lumOff val="60000"/>
                </a:schemeClr>
              </a:solidFill>
              <a:cs typeface="B Nazanin" panose="00000400000000000000" pitchFamily="2" charset="-78"/>
            </a:endParaRPr>
          </a:p>
        </p:txBody>
      </p:sp>
      <p:sp>
        <p:nvSpPr>
          <p:cNvPr id="4" name="TextBox 3"/>
          <p:cNvSpPr txBox="1"/>
          <p:nvPr/>
        </p:nvSpPr>
        <p:spPr>
          <a:xfrm>
            <a:off x="8502555" y="1194796"/>
            <a:ext cx="3275462" cy="646331"/>
          </a:xfrm>
          <a:prstGeom prst="rect">
            <a:avLst/>
          </a:prstGeom>
          <a:noFill/>
        </p:spPr>
        <p:txBody>
          <a:bodyPr wrap="square" rtlCol="0">
            <a:spAutoFit/>
          </a:bodyPr>
          <a:lstStyle/>
          <a:p>
            <a:pPr algn="r" rtl="1"/>
            <a:r>
              <a:rPr lang="fa-IR" dirty="0" smtClean="0">
                <a:cs typeface="B Nazanin" panose="00000400000000000000" pitchFamily="2" charset="-78"/>
              </a:rPr>
              <a:t>در این حالت </a:t>
            </a:r>
            <a:r>
              <a:rPr lang="en-US" dirty="0" smtClean="0">
                <a:cs typeface="B Nazanin" panose="00000400000000000000" pitchFamily="2" charset="-78"/>
              </a:rPr>
              <a:t>rear</a:t>
            </a:r>
            <a:r>
              <a:rPr lang="fa-IR" dirty="0" smtClean="0">
                <a:cs typeface="B Nazanin" panose="00000400000000000000" pitchFamily="2" charset="-78"/>
              </a:rPr>
              <a:t> به آخرین خانه ی صف اشاره میکند.</a:t>
            </a:r>
            <a:endParaRPr lang="en-US" dirty="0">
              <a:cs typeface="B Nazanin" panose="00000400000000000000" pitchFamily="2" charset="-78"/>
            </a:endParaRPr>
          </a:p>
        </p:txBody>
      </p:sp>
      <p:sp>
        <p:nvSpPr>
          <p:cNvPr id="5" name="TextBox 4"/>
          <p:cNvSpPr txBox="1"/>
          <p:nvPr/>
        </p:nvSpPr>
        <p:spPr>
          <a:xfrm>
            <a:off x="8720919" y="2251881"/>
            <a:ext cx="3220871" cy="677108"/>
          </a:xfrm>
          <a:prstGeom prst="rect">
            <a:avLst/>
          </a:prstGeom>
          <a:noFill/>
        </p:spPr>
        <p:txBody>
          <a:bodyPr wrap="square" rtlCol="0">
            <a:spAutoFit/>
          </a:bodyPr>
          <a:lstStyle/>
          <a:p>
            <a:r>
              <a:rPr lang="en-US" sz="1900" dirty="0" smtClean="0">
                <a:ln w="0"/>
                <a:effectLst>
                  <a:outerShdw blurRad="38100" dist="19050" dir="2700000" algn="tl" rotWithShape="0">
                    <a:schemeClr val="dk1">
                      <a:alpha val="40000"/>
                    </a:schemeClr>
                  </a:outerShdw>
                </a:effectLst>
              </a:rPr>
              <a:t>Empty:   front==rear==-1</a:t>
            </a:r>
          </a:p>
          <a:p>
            <a:r>
              <a:rPr lang="en-US" sz="1900" dirty="0" smtClean="0">
                <a:ln w="0"/>
                <a:effectLst>
                  <a:outerShdw blurRad="38100" dist="19050" dir="2700000" algn="tl" rotWithShape="0">
                    <a:schemeClr val="dk1">
                      <a:alpha val="40000"/>
                    </a:schemeClr>
                  </a:outerShdw>
                </a:effectLst>
              </a:rPr>
              <a:t>Full :       front== (rear+1)%size</a:t>
            </a:r>
            <a:endParaRPr lang="en-US" sz="1900" dirty="0">
              <a:ln w="0"/>
              <a:effectLst>
                <a:outerShdw blurRad="38100" dist="19050" dir="2700000" algn="tl" rotWithShape="0">
                  <a:schemeClr val="dk1">
                    <a:alpha val="40000"/>
                  </a:schemeClr>
                </a:outerShdw>
              </a:effectLst>
            </a:endParaRPr>
          </a:p>
        </p:txBody>
      </p:sp>
      <p:sp>
        <p:nvSpPr>
          <p:cNvPr id="6" name="TextBox 5"/>
          <p:cNvSpPr txBox="1"/>
          <p:nvPr/>
        </p:nvSpPr>
        <p:spPr>
          <a:xfrm>
            <a:off x="382137" y="5199797"/>
            <a:ext cx="11395880" cy="646331"/>
          </a:xfrm>
          <a:prstGeom prst="rect">
            <a:avLst/>
          </a:prstGeom>
          <a:noFill/>
        </p:spPr>
        <p:txBody>
          <a:bodyPr wrap="square" rtlCol="0">
            <a:spAutoFit/>
          </a:bodyPr>
          <a:lstStyle/>
          <a:p>
            <a:pPr algn="r" rtl="1"/>
            <a:r>
              <a:rPr lang="fa-IR" dirty="0" smtClean="0">
                <a:cs typeface="B Nazanin" panose="00000400000000000000" pitchFamily="2" charset="-78"/>
              </a:rPr>
              <a:t>در این پیاده سازی در تابع </a:t>
            </a:r>
            <a:r>
              <a:rPr lang="en-US" dirty="0" err="1" smtClean="0">
                <a:cs typeface="B Nazanin" panose="00000400000000000000" pitchFamily="2" charset="-78"/>
              </a:rPr>
              <a:t>deQueue</a:t>
            </a:r>
            <a:r>
              <a:rPr lang="fa-IR" dirty="0" smtClean="0">
                <a:cs typeface="B Nazanin" panose="00000400000000000000" pitchFamily="2" charset="-78"/>
              </a:rPr>
              <a:t> چک میکنیم اگر </a:t>
            </a:r>
            <a:r>
              <a:rPr lang="en-US" dirty="0" smtClean="0">
                <a:cs typeface="B Nazanin" panose="00000400000000000000" pitchFamily="2" charset="-78"/>
              </a:rPr>
              <a:t>front==rear</a:t>
            </a:r>
            <a:r>
              <a:rPr lang="fa-IR" dirty="0" smtClean="0">
                <a:cs typeface="B Nazanin" panose="00000400000000000000" pitchFamily="2" charset="-78"/>
              </a:rPr>
              <a:t> یعنی تنها یک المنت در صف قرار دارد بنابراین پس از حذف آن صف خالی شده و دو ایندکس </a:t>
            </a:r>
            <a:r>
              <a:rPr lang="en-US" dirty="0" smtClean="0">
                <a:cs typeface="B Nazanin" panose="00000400000000000000" pitchFamily="2" charset="-78"/>
              </a:rPr>
              <a:t>front , rear </a:t>
            </a:r>
            <a:r>
              <a:rPr lang="fa-IR" dirty="0" smtClean="0">
                <a:cs typeface="B Nazanin" panose="00000400000000000000" pitchFamily="2" charset="-78"/>
              </a:rPr>
              <a:t> را 1- </a:t>
            </a:r>
            <a:r>
              <a:rPr lang="en-US" dirty="0" smtClean="0">
                <a:cs typeface="B Nazanin" panose="00000400000000000000" pitchFamily="2" charset="-78"/>
              </a:rPr>
              <a:t> </a:t>
            </a:r>
            <a:r>
              <a:rPr lang="fa-IR" dirty="0" smtClean="0">
                <a:cs typeface="B Nazanin" panose="00000400000000000000" pitchFamily="2" charset="-78"/>
              </a:rPr>
              <a:t>قرار میدهیم.</a:t>
            </a:r>
            <a:endParaRPr lang="en-US" dirty="0">
              <a:cs typeface="B Nazanin" panose="00000400000000000000" pitchFamily="2" charset="-78"/>
            </a:endParaRPr>
          </a:p>
        </p:txBody>
      </p:sp>
    </p:spTree>
    <p:extLst>
      <p:ext uri="{BB962C8B-B14F-4D97-AF65-F5344CB8AC3E}">
        <p14:creationId xmlns:p14="http://schemas.microsoft.com/office/powerpoint/2010/main" val="3305125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198194"/>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72332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36729" y="1266926"/>
            <a:ext cx="10945504" cy="2352952"/>
          </a:xfrm>
          <a:prstGeom prst="rect">
            <a:avLst/>
          </a:prstGeom>
        </p:spPr>
        <p:txBody>
          <a:bodyPr wrap="square">
            <a:spAutoFit/>
          </a:bodyPr>
          <a:lstStyle/>
          <a:p>
            <a:pPr>
              <a:lnSpc>
                <a:spcPct val="150000"/>
              </a:lnSpc>
            </a:pPr>
            <a:r>
              <a:rPr lang="en-US" sz="2000" dirty="0" smtClean="0"/>
              <a:t>we </a:t>
            </a:r>
            <a:r>
              <a:rPr lang="en-US" sz="2000" dirty="0"/>
              <a:t>maintain two pointers, front, and rear. The front points to the first item of the queue and rear points to the last item.</a:t>
            </a:r>
          </a:p>
          <a:p>
            <a:pPr>
              <a:lnSpc>
                <a:spcPct val="150000"/>
              </a:lnSpc>
            </a:pPr>
            <a:endParaRPr lang="en-US" sz="2000" dirty="0"/>
          </a:p>
          <a:p>
            <a:pPr>
              <a:lnSpc>
                <a:spcPct val="150000"/>
              </a:lnSpc>
            </a:pPr>
            <a:r>
              <a:rPr lang="en-US" sz="2000" dirty="0"/>
              <a:t>        </a:t>
            </a:r>
            <a:r>
              <a:rPr lang="en-US" sz="2000" dirty="0" err="1"/>
              <a:t>enQueue</a:t>
            </a:r>
            <a:r>
              <a:rPr lang="en-US" sz="2000" dirty="0"/>
              <a:t>(): This operation adds a new node after the rear and moves the rear to the next node.</a:t>
            </a:r>
          </a:p>
          <a:p>
            <a:pPr>
              <a:lnSpc>
                <a:spcPct val="150000"/>
              </a:lnSpc>
            </a:pPr>
            <a:r>
              <a:rPr lang="en-US" sz="2000" dirty="0"/>
              <a:t>        </a:t>
            </a:r>
            <a:r>
              <a:rPr lang="en-US" sz="2000" dirty="0" err="1"/>
              <a:t>deQueue</a:t>
            </a:r>
            <a:r>
              <a:rPr lang="en-US" sz="2000" dirty="0"/>
              <a:t>(): This operation removes the front node and moves the front to the next node.</a:t>
            </a:r>
          </a:p>
        </p:txBody>
      </p:sp>
    </p:spTree>
    <p:extLst>
      <p:ext uri="{BB962C8B-B14F-4D97-AF65-F5344CB8AC3E}">
        <p14:creationId xmlns:p14="http://schemas.microsoft.com/office/powerpoint/2010/main" val="30220171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198194"/>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72332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a:srcRect t="27395"/>
          <a:stretch/>
        </p:blipFill>
        <p:spPr>
          <a:xfrm>
            <a:off x="177809" y="1255592"/>
            <a:ext cx="11572913" cy="4755540"/>
          </a:xfrm>
          <a:prstGeom prst="rect">
            <a:avLst/>
          </a:prstGeom>
        </p:spPr>
      </p:pic>
      <p:sp>
        <p:nvSpPr>
          <p:cNvPr id="3" name="Rounded Rectangle 2"/>
          <p:cNvSpPr/>
          <p:nvPr/>
        </p:nvSpPr>
        <p:spPr>
          <a:xfrm>
            <a:off x="10604310" y="5704764"/>
            <a:ext cx="627797" cy="50496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658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a:solidFill>
                  <a:schemeClr val="accent3">
                    <a:lumMod val="75000"/>
                  </a:schemeClr>
                </a:solidFill>
              </a:rPr>
              <a:t>Linked list-based implementation</a:t>
            </a: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5096" y="1392072"/>
            <a:ext cx="581394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t>class Queue {</a:t>
            </a:r>
          </a:p>
          <a:p>
            <a:r>
              <a:rPr lang="en-US" sz="2000" dirty="0" smtClean="0"/>
              <a:t>	</a:t>
            </a:r>
            <a:r>
              <a:rPr lang="en-US" sz="2000" dirty="0"/>
              <a:t>Node *front, *rear</a:t>
            </a:r>
            <a:r>
              <a:rPr lang="en-US" sz="2000" dirty="0" smtClean="0"/>
              <a:t>;</a:t>
            </a:r>
          </a:p>
          <a:p>
            <a:r>
              <a:rPr lang="en-US" sz="2000" dirty="0" smtClean="0"/>
              <a:t>public:</a:t>
            </a:r>
          </a:p>
          <a:p>
            <a:r>
              <a:rPr lang="en-US" sz="2000" dirty="0" smtClean="0"/>
              <a:t>	Queue() { front </a:t>
            </a:r>
            <a:r>
              <a:rPr lang="en-US" sz="2000" dirty="0"/>
              <a:t>= rear = NULL;</a:t>
            </a:r>
            <a:r>
              <a:rPr lang="en-US" sz="2000" dirty="0" smtClean="0"/>
              <a:t>}</a:t>
            </a:r>
          </a:p>
          <a:p>
            <a:r>
              <a:rPr lang="en-US" sz="2000" dirty="0" smtClean="0"/>
              <a:t>	</a:t>
            </a:r>
            <a:r>
              <a:rPr lang="en-US" sz="2000" dirty="0" err="1" smtClean="0"/>
              <a:t>bool</a:t>
            </a:r>
            <a:r>
              <a:rPr lang="en-US" sz="2000" dirty="0" smtClean="0"/>
              <a:t> </a:t>
            </a:r>
            <a:r>
              <a:rPr lang="en-US" sz="2000" dirty="0" err="1" smtClean="0"/>
              <a:t>enQueue</a:t>
            </a:r>
            <a:r>
              <a:rPr lang="en-US" sz="2000" dirty="0" smtClean="0"/>
              <a:t>(</a:t>
            </a:r>
            <a:r>
              <a:rPr lang="en-US" sz="2000" dirty="0" err="1" smtClean="0"/>
              <a:t>int</a:t>
            </a:r>
            <a:r>
              <a:rPr lang="en-US" sz="2000" dirty="0" smtClean="0"/>
              <a:t> x);</a:t>
            </a:r>
          </a:p>
          <a:p>
            <a:r>
              <a:rPr lang="en-US" sz="2000" dirty="0" smtClean="0"/>
              <a:t>	</a:t>
            </a:r>
            <a:r>
              <a:rPr lang="en-US" sz="2000" dirty="0" err="1" smtClean="0"/>
              <a:t>int</a:t>
            </a:r>
            <a:r>
              <a:rPr lang="en-US" sz="2000" dirty="0" smtClean="0"/>
              <a:t> </a:t>
            </a:r>
            <a:r>
              <a:rPr lang="en-US" sz="2000" dirty="0" err="1" smtClean="0"/>
              <a:t>deQueue</a:t>
            </a:r>
            <a:r>
              <a:rPr lang="en-US" sz="2000" dirty="0" smtClean="0"/>
              <a:t>();</a:t>
            </a:r>
          </a:p>
          <a:p>
            <a:r>
              <a:rPr lang="en-US" sz="2000" dirty="0" smtClean="0"/>
              <a:t>	</a:t>
            </a:r>
            <a:r>
              <a:rPr lang="en-US" sz="2000" dirty="0" err="1" smtClean="0"/>
              <a:t>int</a:t>
            </a:r>
            <a:r>
              <a:rPr lang="en-US" sz="2000" dirty="0" smtClean="0"/>
              <a:t> peek();</a:t>
            </a:r>
          </a:p>
          <a:p>
            <a:r>
              <a:rPr lang="en-US" sz="2000" dirty="0" smtClean="0"/>
              <a:t>	</a:t>
            </a:r>
            <a:r>
              <a:rPr lang="en-US" sz="2000" dirty="0" err="1" smtClean="0"/>
              <a:t>bool</a:t>
            </a:r>
            <a:r>
              <a:rPr lang="en-US" sz="2000" dirty="0" smtClean="0"/>
              <a:t> </a:t>
            </a:r>
            <a:r>
              <a:rPr lang="en-US" sz="2000" dirty="0" err="1" smtClean="0"/>
              <a:t>isEmpty</a:t>
            </a:r>
            <a:r>
              <a:rPr lang="en-US" sz="2000" dirty="0" smtClean="0"/>
              <a:t>();</a:t>
            </a:r>
          </a:p>
          <a:p>
            <a:r>
              <a:rPr lang="en-US" sz="2000" dirty="0" smtClean="0"/>
              <a:t>};</a:t>
            </a:r>
          </a:p>
        </p:txBody>
      </p:sp>
    </p:spTree>
    <p:extLst>
      <p:ext uri="{BB962C8B-B14F-4D97-AF65-F5344CB8AC3E}">
        <p14:creationId xmlns:p14="http://schemas.microsoft.com/office/powerpoint/2010/main" val="1364104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a:solidFill>
                  <a:schemeClr val="accent3">
                    <a:lumMod val="75000"/>
                  </a:schemeClr>
                </a:solidFill>
              </a:rPr>
              <a:t>Linked list-based implementation</a:t>
            </a:r>
          </a:p>
        </p:txBody>
      </p:sp>
      <p:cxnSp>
        <p:nvCxnSpPr>
          <p:cNvPr id="4" name="Straight Connector 3"/>
          <p:cNvCxnSpPr/>
          <p:nvPr/>
        </p:nvCxnSpPr>
        <p:spPr>
          <a:xfrm flipV="1">
            <a:off x="341194" y="79156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5913" y="984548"/>
            <a:ext cx="5769165"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smtClean="0"/>
              <a:t>bool</a:t>
            </a:r>
            <a:r>
              <a:rPr lang="en-US" dirty="0" smtClean="0"/>
              <a:t> Queue::</a:t>
            </a:r>
            <a:r>
              <a:rPr lang="en-US" dirty="0" err="1" smtClean="0"/>
              <a:t>enQueue</a:t>
            </a:r>
            <a:r>
              <a:rPr lang="en-US" dirty="0" smtClean="0"/>
              <a:t>(</a:t>
            </a:r>
            <a:r>
              <a:rPr lang="en-US" dirty="0" err="1" smtClean="0"/>
              <a:t>int</a:t>
            </a:r>
            <a:r>
              <a:rPr lang="en-US" dirty="0" smtClean="0"/>
              <a:t> x)</a:t>
            </a:r>
          </a:p>
          <a:p>
            <a:r>
              <a:rPr lang="en-US" dirty="0" smtClean="0"/>
              <a:t>{</a:t>
            </a:r>
          </a:p>
          <a:p>
            <a:r>
              <a:rPr lang="en-US" dirty="0" smtClean="0"/>
              <a:t>	</a:t>
            </a:r>
            <a:r>
              <a:rPr lang="en-US" dirty="0"/>
              <a:t>	</a:t>
            </a:r>
            <a:r>
              <a:rPr lang="en-US" dirty="0" smtClean="0"/>
              <a:t>Node </a:t>
            </a:r>
            <a:r>
              <a:rPr lang="en-US" dirty="0"/>
              <a:t>*</a:t>
            </a:r>
            <a:r>
              <a:rPr lang="en-US" dirty="0" err="1"/>
              <a:t>newnode</a:t>
            </a:r>
            <a:r>
              <a:rPr lang="en-US" dirty="0"/>
              <a:t>;</a:t>
            </a:r>
          </a:p>
          <a:p>
            <a:pPr lvl="3"/>
            <a:r>
              <a:rPr lang="en-US" dirty="0"/>
              <a:t>        </a:t>
            </a:r>
            <a:r>
              <a:rPr lang="en-US" dirty="0" err="1"/>
              <a:t>newnode</a:t>
            </a:r>
            <a:r>
              <a:rPr lang="en-US" dirty="0"/>
              <a:t> = new Node;</a:t>
            </a:r>
          </a:p>
          <a:p>
            <a:pPr lvl="3"/>
            <a:r>
              <a:rPr lang="en-US" dirty="0"/>
              <a:t>        </a:t>
            </a:r>
            <a:r>
              <a:rPr lang="en-US" dirty="0" err="1"/>
              <a:t>newnode</a:t>
            </a:r>
            <a:r>
              <a:rPr lang="en-US" dirty="0"/>
              <a:t>-&gt;data = </a:t>
            </a:r>
            <a:r>
              <a:rPr lang="en-US" dirty="0" smtClean="0"/>
              <a:t>x;</a:t>
            </a:r>
            <a:endParaRPr lang="en-US" dirty="0"/>
          </a:p>
          <a:p>
            <a:pPr lvl="3"/>
            <a:r>
              <a:rPr lang="en-US" dirty="0"/>
              <a:t>        </a:t>
            </a:r>
            <a:r>
              <a:rPr lang="en-US" dirty="0" err="1"/>
              <a:t>newnode</a:t>
            </a:r>
            <a:r>
              <a:rPr lang="en-US" dirty="0"/>
              <a:t>-&gt;next = NULL;</a:t>
            </a:r>
          </a:p>
          <a:p>
            <a:pPr lvl="3"/>
            <a:r>
              <a:rPr lang="en-US" dirty="0"/>
              <a:t>        if(front == NULL</a:t>
            </a:r>
            <a:r>
              <a:rPr lang="en-US" dirty="0" smtClean="0"/>
              <a:t>) // Queue is empty</a:t>
            </a:r>
            <a:endParaRPr lang="en-US" dirty="0"/>
          </a:p>
          <a:p>
            <a:pPr lvl="3"/>
            <a:r>
              <a:rPr lang="en-US" dirty="0"/>
              <a:t>            </a:t>
            </a:r>
            <a:r>
              <a:rPr lang="en-US" dirty="0" smtClean="0"/>
              <a:t>	front </a:t>
            </a:r>
            <a:r>
              <a:rPr lang="en-US" dirty="0"/>
              <a:t>= rear = </a:t>
            </a:r>
            <a:r>
              <a:rPr lang="en-US" dirty="0" err="1"/>
              <a:t>newnode</a:t>
            </a:r>
            <a:r>
              <a:rPr lang="en-US" dirty="0"/>
              <a:t>;</a:t>
            </a:r>
          </a:p>
          <a:p>
            <a:pPr lvl="3"/>
            <a:r>
              <a:rPr lang="en-US" dirty="0"/>
              <a:t>        else</a:t>
            </a:r>
          </a:p>
          <a:p>
            <a:pPr lvl="3"/>
            <a:r>
              <a:rPr lang="en-US" dirty="0"/>
              <a:t>        {</a:t>
            </a:r>
          </a:p>
          <a:p>
            <a:pPr lvl="3"/>
            <a:r>
              <a:rPr lang="en-US" dirty="0"/>
              <a:t>            rear-&gt;next = </a:t>
            </a:r>
            <a:r>
              <a:rPr lang="en-US" dirty="0" err="1"/>
              <a:t>newnode</a:t>
            </a:r>
            <a:r>
              <a:rPr lang="en-US" dirty="0"/>
              <a:t>;</a:t>
            </a:r>
          </a:p>
          <a:p>
            <a:pPr lvl="3"/>
            <a:r>
              <a:rPr lang="en-US" dirty="0"/>
              <a:t>            rear = </a:t>
            </a:r>
            <a:r>
              <a:rPr lang="en-US" dirty="0" err="1"/>
              <a:t>newnode</a:t>
            </a:r>
            <a:r>
              <a:rPr lang="en-US" dirty="0"/>
              <a:t>;</a:t>
            </a:r>
          </a:p>
          <a:p>
            <a:pPr lvl="3"/>
            <a:r>
              <a:rPr lang="en-US" dirty="0"/>
              <a:t>        </a:t>
            </a:r>
            <a:r>
              <a:rPr lang="en-US" dirty="0" smtClean="0"/>
              <a:t>}</a:t>
            </a:r>
          </a:p>
          <a:p>
            <a:r>
              <a:rPr lang="en-US" dirty="0" smtClean="0"/>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50" y="1567965"/>
            <a:ext cx="5394702" cy="2013826"/>
          </a:xfrm>
          <a:prstGeom prst="rect">
            <a:avLst/>
          </a:prstGeom>
        </p:spPr>
      </p:pic>
    </p:spTree>
    <p:extLst>
      <p:ext uri="{BB962C8B-B14F-4D97-AF65-F5344CB8AC3E}">
        <p14:creationId xmlns:p14="http://schemas.microsoft.com/office/powerpoint/2010/main" val="33779061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a:solidFill>
                  <a:schemeClr val="accent3">
                    <a:lumMod val="75000"/>
                  </a:schemeClr>
                </a:solidFill>
              </a:rPr>
              <a:t>Linked list-based implementation</a:t>
            </a: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0504" y="1160056"/>
            <a:ext cx="5813946" cy="44012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err="1" smtClean="0"/>
              <a:t>int</a:t>
            </a:r>
            <a:r>
              <a:rPr lang="en-US" sz="2000" dirty="0" smtClean="0"/>
              <a:t> Queue::</a:t>
            </a:r>
            <a:r>
              <a:rPr lang="en-US" sz="2000" dirty="0" err="1" smtClean="0"/>
              <a:t>deQueue</a:t>
            </a:r>
            <a:r>
              <a:rPr lang="en-US" sz="2000" dirty="0" smtClean="0"/>
              <a:t>()</a:t>
            </a:r>
          </a:p>
          <a:p>
            <a:r>
              <a:rPr lang="en-US" sz="2000" dirty="0" smtClean="0"/>
              <a:t>{</a:t>
            </a:r>
          </a:p>
          <a:p>
            <a:r>
              <a:rPr lang="en-US" sz="2000" dirty="0" smtClean="0"/>
              <a:t>	if (</a:t>
            </a:r>
            <a:r>
              <a:rPr lang="en-US" sz="2000" dirty="0" err="1" smtClean="0"/>
              <a:t>isEmpty</a:t>
            </a:r>
            <a:r>
              <a:rPr lang="en-US" sz="2000" dirty="0" smtClean="0"/>
              <a:t>()) </a:t>
            </a:r>
          </a:p>
          <a:p>
            <a:r>
              <a:rPr lang="en-US" sz="2000" dirty="0" smtClean="0"/>
              <a:t>		throw </a:t>
            </a:r>
            <a:r>
              <a:rPr lang="en-US" sz="2000" dirty="0" err="1" smtClean="0"/>
              <a:t>EmptyQueueException</a:t>
            </a:r>
            <a:r>
              <a:rPr lang="en-US" sz="2000" dirty="0" smtClean="0"/>
              <a:t>;</a:t>
            </a:r>
          </a:p>
          <a:p>
            <a:endParaRPr lang="en-US" sz="2000" dirty="0"/>
          </a:p>
          <a:p>
            <a:r>
              <a:rPr lang="en-US" sz="2000" dirty="0" smtClean="0"/>
              <a:t>	else {</a:t>
            </a:r>
          </a:p>
          <a:p>
            <a:r>
              <a:rPr lang="en-US" sz="2000" dirty="0" smtClean="0"/>
              <a:t>		</a:t>
            </a:r>
            <a:r>
              <a:rPr lang="en-US" sz="2000" dirty="0"/>
              <a:t>Node *temp;</a:t>
            </a:r>
          </a:p>
          <a:p>
            <a:pPr lvl="4"/>
            <a:r>
              <a:rPr lang="en-US" sz="2000" dirty="0" smtClean="0"/>
              <a:t>temp</a:t>
            </a:r>
            <a:r>
              <a:rPr lang="en-US" sz="2000" dirty="0"/>
              <a:t>= front;</a:t>
            </a:r>
          </a:p>
          <a:p>
            <a:pPr lvl="4"/>
            <a:r>
              <a:rPr lang="en-US" sz="2000" dirty="0"/>
              <a:t>front = front-&gt;next</a:t>
            </a:r>
            <a:r>
              <a:rPr lang="en-US" sz="2000" dirty="0" smtClean="0"/>
              <a:t>;</a:t>
            </a:r>
            <a:endParaRPr lang="fa-IR" sz="2000" dirty="0" smtClean="0"/>
          </a:p>
          <a:p>
            <a:pPr lvl="4"/>
            <a:r>
              <a:rPr lang="en-US" sz="2000" dirty="0" err="1"/>
              <a:t>i</a:t>
            </a:r>
            <a:r>
              <a:rPr lang="en-US" sz="2000" dirty="0" err="1" smtClean="0"/>
              <a:t>nt</a:t>
            </a:r>
            <a:r>
              <a:rPr lang="en-US" sz="2000" dirty="0" smtClean="0"/>
              <a:t> key=temp-&gt;data;</a:t>
            </a:r>
            <a:endParaRPr lang="en-US" sz="2000" dirty="0"/>
          </a:p>
          <a:p>
            <a:pPr lvl="4"/>
            <a:r>
              <a:rPr lang="en-US" sz="2000" dirty="0"/>
              <a:t>f</a:t>
            </a:r>
            <a:r>
              <a:rPr lang="en-US" sz="2000" dirty="0" smtClean="0"/>
              <a:t>ree(temp);</a:t>
            </a:r>
          </a:p>
          <a:p>
            <a:pPr lvl="4"/>
            <a:r>
              <a:rPr lang="en-US" sz="2000" dirty="0" smtClean="0"/>
              <a:t>return key;</a:t>
            </a:r>
            <a:endParaRPr lang="en-US" sz="2000" dirty="0"/>
          </a:p>
          <a:p>
            <a:r>
              <a:rPr lang="en-US" sz="2000" dirty="0" smtClean="0"/>
              <a:t>	}</a:t>
            </a:r>
          </a:p>
          <a:p>
            <a:r>
              <a:rPr lang="en-US" sz="2000" dirty="0" smtClean="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456" y="1580668"/>
            <a:ext cx="5309787" cy="1333471"/>
          </a:xfrm>
          <a:prstGeom prst="rect">
            <a:avLst/>
          </a:prstGeom>
        </p:spPr>
      </p:pic>
    </p:spTree>
    <p:extLst>
      <p:ext uri="{BB962C8B-B14F-4D97-AF65-F5344CB8AC3E}">
        <p14:creationId xmlns:p14="http://schemas.microsoft.com/office/powerpoint/2010/main" val="41127039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77" y="1258449"/>
            <a:ext cx="10304569" cy="2440094"/>
          </a:xfrm>
          <a:prstGeom prst="rect">
            <a:avLst/>
          </a:prstGeom>
        </p:spPr>
      </p:pic>
      <p:sp>
        <p:nvSpPr>
          <p:cNvPr id="3" name="TextBox 2"/>
          <p:cNvSpPr txBox="1"/>
          <p:nvPr/>
        </p:nvSpPr>
        <p:spPr>
          <a:xfrm>
            <a:off x="3452883" y="4367284"/>
            <a:ext cx="5295332" cy="369332"/>
          </a:xfrm>
          <a:prstGeom prst="rect">
            <a:avLst/>
          </a:prstGeom>
          <a:noFill/>
        </p:spPr>
        <p:txBody>
          <a:bodyPr wrap="square" rtlCol="0">
            <a:spAutoFit/>
          </a:bodyPr>
          <a:lstStyle/>
          <a:p>
            <a:pPr algn="ctr"/>
            <a:r>
              <a:rPr lang="en-US" dirty="0" smtClean="0"/>
              <a:t>Double-ended queue</a:t>
            </a:r>
            <a:endParaRPr lang="en-US" dirty="0"/>
          </a:p>
        </p:txBody>
      </p:sp>
    </p:spTree>
    <p:extLst>
      <p:ext uri="{BB962C8B-B14F-4D97-AF65-F5344CB8AC3E}">
        <p14:creationId xmlns:p14="http://schemas.microsoft.com/office/powerpoint/2010/main" val="19633762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7" y="586568"/>
            <a:ext cx="7533565" cy="5435175"/>
          </a:xfrm>
          <a:prstGeom prst="rect">
            <a:avLst/>
          </a:prstGeom>
        </p:spPr>
      </p:pic>
      <p:sp>
        <p:nvSpPr>
          <p:cNvPr id="3" name="TextBox 2"/>
          <p:cNvSpPr txBox="1"/>
          <p:nvPr/>
        </p:nvSpPr>
        <p:spPr>
          <a:xfrm>
            <a:off x="7096836" y="586568"/>
            <a:ext cx="4831308" cy="584775"/>
          </a:xfrm>
          <a:prstGeom prst="rect">
            <a:avLst/>
          </a:prstGeom>
          <a:noFill/>
        </p:spPr>
        <p:txBody>
          <a:bodyPr wrap="square" rtlCol="0">
            <a:spAutoFit/>
          </a:bodyPr>
          <a:lstStyle/>
          <a:p>
            <a:pPr algn="r" rtl="1"/>
            <a:r>
              <a:rPr lang="fa-IR" sz="3200" b="1" dirty="0" smtClean="0">
                <a:cs typeface="B Nazanin" panose="00000400000000000000" pitchFamily="2" charset="-78"/>
              </a:rPr>
              <a:t>پیاده سازی صف با 2 استک</a:t>
            </a:r>
            <a:endParaRPr lang="en-US" sz="3200" b="1" dirty="0">
              <a:cs typeface="B Nazanin" panose="00000400000000000000" pitchFamily="2" charset="-78"/>
            </a:endParaRPr>
          </a:p>
        </p:txBody>
      </p:sp>
    </p:spTree>
    <p:extLst>
      <p:ext uri="{BB962C8B-B14F-4D97-AF65-F5344CB8AC3E}">
        <p14:creationId xmlns:p14="http://schemas.microsoft.com/office/powerpoint/2010/main" val="1181914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236" y="876733"/>
            <a:ext cx="9534525" cy="4772025"/>
          </a:xfrm>
          <a:prstGeom prst="rect">
            <a:avLst/>
          </a:prstGeom>
        </p:spPr>
      </p:pic>
    </p:spTree>
    <p:extLst>
      <p:ext uri="{BB962C8B-B14F-4D97-AF65-F5344CB8AC3E}">
        <p14:creationId xmlns:p14="http://schemas.microsoft.com/office/powerpoint/2010/main" val="18811417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8147714" y="586568"/>
            <a:ext cx="3780430" cy="584775"/>
          </a:xfrm>
          <a:prstGeom prst="rect">
            <a:avLst/>
          </a:prstGeom>
          <a:noFill/>
        </p:spPr>
        <p:txBody>
          <a:bodyPr wrap="square" rtlCol="0">
            <a:spAutoFit/>
          </a:bodyPr>
          <a:lstStyle/>
          <a:p>
            <a:pPr algn="r" rtl="1"/>
            <a:r>
              <a:rPr lang="fa-IR" sz="3200" b="1" dirty="0" smtClean="0">
                <a:cs typeface="B Nazanin" panose="00000400000000000000" pitchFamily="2" charset="-78"/>
              </a:rPr>
              <a:t>پیاده </a:t>
            </a:r>
            <a:r>
              <a:rPr lang="fa-IR" sz="3200" b="1" smtClean="0">
                <a:cs typeface="B Nazanin" panose="00000400000000000000" pitchFamily="2" charset="-78"/>
              </a:rPr>
              <a:t>سازی استک با صف</a:t>
            </a:r>
            <a:endParaRPr lang="en-US" sz="3200" b="1"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75" y="586568"/>
            <a:ext cx="6776918" cy="5232211"/>
          </a:xfrm>
          <a:prstGeom prst="rect">
            <a:avLst/>
          </a:prstGeom>
        </p:spPr>
      </p:pic>
    </p:spTree>
    <p:extLst>
      <p:ext uri="{BB962C8B-B14F-4D97-AF65-F5344CB8AC3E}">
        <p14:creationId xmlns:p14="http://schemas.microsoft.com/office/powerpoint/2010/main" val="3101351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18615" y="409433"/>
            <a:ext cx="11081982" cy="150810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r" rtl="1"/>
            <a:r>
              <a:rPr lang="fa-IR" sz="3200" b="1" dirty="0" smtClean="0">
                <a:ln/>
                <a:solidFill>
                  <a:schemeClr val="accent3"/>
                </a:solidFill>
                <a:cs typeface="B Nazanin" panose="00000400000000000000" pitchFamily="2" charset="-78"/>
              </a:rPr>
              <a:t>کاربرد صف در پیمایش درخت و گراف</a:t>
            </a:r>
          </a:p>
          <a:p>
            <a:pPr algn="r" rtl="1"/>
            <a:endParaRPr lang="fa-IR" sz="3200" b="1" dirty="0" smtClean="0">
              <a:ln/>
              <a:solidFill>
                <a:schemeClr val="accent3"/>
              </a:solidFill>
              <a:cs typeface="B Nazanin" panose="00000400000000000000" pitchFamily="2" charset="-78"/>
            </a:endParaRPr>
          </a:p>
          <a:p>
            <a:pPr marL="457200" indent="-457200">
              <a:buFont typeface="Arial" panose="020B0604020202020204" pitchFamily="34" charset="0"/>
              <a:buChar char="•"/>
            </a:pPr>
            <a:r>
              <a:rPr lang="en-US" sz="2800" b="1" dirty="0" smtClean="0">
                <a:ln/>
                <a:solidFill>
                  <a:schemeClr val="accent3"/>
                </a:solidFill>
                <a:cs typeface="B Nazanin" panose="00000400000000000000" pitchFamily="2" charset="-78"/>
              </a:rPr>
              <a:t>Breadth First traverse</a:t>
            </a:r>
            <a:r>
              <a:rPr lang="fa-IR" sz="2800" b="1" dirty="0" smtClean="0">
                <a:ln/>
                <a:solidFill>
                  <a:schemeClr val="accent3"/>
                </a:solidFill>
                <a:cs typeface="B Nazanin" panose="00000400000000000000" pitchFamily="2" charset="-78"/>
              </a:rPr>
              <a:t> (</a:t>
            </a:r>
            <a:r>
              <a:rPr lang="fa-IR" sz="2800" b="1" dirty="0">
                <a:ln/>
                <a:solidFill>
                  <a:schemeClr val="accent3"/>
                </a:solidFill>
                <a:cs typeface="B Nazanin" panose="00000400000000000000" pitchFamily="2" charset="-78"/>
              </a:rPr>
              <a:t>پیمایش اول </a:t>
            </a:r>
            <a:r>
              <a:rPr lang="fa-IR" sz="2800" b="1" dirty="0" smtClean="0">
                <a:ln/>
                <a:solidFill>
                  <a:schemeClr val="accent3"/>
                </a:solidFill>
                <a:cs typeface="B Nazanin" panose="00000400000000000000" pitchFamily="2" charset="-78"/>
              </a:rPr>
              <a:t>سطح) </a:t>
            </a:r>
            <a:endParaRPr lang="en-US" sz="2800" b="1" dirty="0" smtClean="0">
              <a:ln/>
              <a:solidFill>
                <a:schemeClr val="accent3"/>
              </a:solidFill>
              <a:cs typeface="B Nazanin" panose="00000400000000000000" pitchFamily="2" charset="-78"/>
            </a:endParaRPr>
          </a:p>
        </p:txBody>
      </p:sp>
      <p:cxnSp>
        <p:nvCxnSpPr>
          <p:cNvPr id="4" name="Straight Connector 3"/>
          <p:cNvCxnSpPr/>
          <p:nvPr/>
        </p:nvCxnSpPr>
        <p:spPr>
          <a:xfrm flipH="1">
            <a:off x="518615" y="1037230"/>
            <a:ext cx="1101374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899" y="1958480"/>
            <a:ext cx="8611737" cy="4334574"/>
          </a:xfrm>
          <a:prstGeom prst="rect">
            <a:avLst/>
          </a:prstGeom>
        </p:spPr>
      </p:pic>
    </p:spTree>
    <p:extLst>
      <p:ext uri="{BB962C8B-B14F-4D97-AF65-F5344CB8AC3E}">
        <p14:creationId xmlns:p14="http://schemas.microsoft.com/office/powerpoint/2010/main" val="369250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5843" name="Rectangle 3"/>
          <p:cNvSpPr>
            <a:spLocks noGrp="1" noChangeArrowheads="1"/>
          </p:cNvSpPr>
          <p:nvPr>
            <p:ph type="body" idx="4294967295"/>
          </p:nvPr>
        </p:nvSpPr>
        <p:spPr/>
        <p:txBody>
          <a:bodyPr>
            <a:normAutofit/>
          </a:bodyPr>
          <a:lstStyle/>
          <a:p>
            <a:pPr eaLnBrk="1" hangingPunct="1">
              <a:buFont typeface="Arial" charset="0"/>
              <a:buNone/>
            </a:pPr>
            <a:r>
              <a:rPr lang="en-US" sz="2800" dirty="0" smtClean="0">
                <a:latin typeface="Arial" charset="0"/>
                <a:cs typeface="Arial" charset="0"/>
              </a:rPr>
              <a:t>	An application is performing a breadth-first traversal of a directory tree</a:t>
            </a:r>
          </a:p>
          <a:p>
            <a:pPr lvl="1" eaLnBrk="1" hangingPunct="1"/>
            <a:r>
              <a:rPr lang="en-US" sz="2400" dirty="0" smtClean="0">
                <a:latin typeface="Arial" charset="0"/>
                <a:cs typeface="Arial" charset="0"/>
              </a:rPr>
              <a:t>Consider searching the directory structure</a:t>
            </a:r>
          </a:p>
        </p:txBody>
      </p:sp>
      <p:pic>
        <p:nvPicPr>
          <p:cNvPr id="35844" name="Picture 5" descr="t1"/>
          <p:cNvPicPr>
            <a:picLocks noChangeAspect="1" noChangeArrowheads="1"/>
          </p:cNvPicPr>
          <p:nvPr/>
        </p:nvPicPr>
        <p:blipFill>
          <a:blip r:embed="rId3" cstate="print"/>
          <a:srcRect/>
          <a:stretch>
            <a:fillRect/>
          </a:stretch>
        </p:blipFill>
        <p:spPr bwMode="auto">
          <a:xfrm>
            <a:off x="3276601" y="3573463"/>
            <a:ext cx="5196417" cy="2519362"/>
          </a:xfrm>
          <a:prstGeom prst="rect">
            <a:avLst/>
          </a:prstGeom>
          <a:noFill/>
          <a:ln w="9525">
            <a:noFill/>
            <a:miter lim="800000"/>
            <a:headEnd/>
            <a:tailEnd/>
          </a:ln>
        </p:spPr>
      </p:pic>
    </p:spTree>
    <p:extLst>
      <p:ext uri="{BB962C8B-B14F-4D97-AF65-F5344CB8AC3E}">
        <p14:creationId xmlns:p14="http://schemas.microsoft.com/office/powerpoint/2010/main" val="1887141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t2"/>
          <p:cNvPicPr>
            <a:picLocks noChangeAspect="1" noChangeArrowheads="1"/>
          </p:cNvPicPr>
          <p:nvPr/>
        </p:nvPicPr>
        <p:blipFill>
          <a:blip r:embed="rId3" cstate="print"/>
          <a:srcRect/>
          <a:stretch>
            <a:fillRect/>
          </a:stretch>
        </p:blipFill>
        <p:spPr bwMode="auto">
          <a:xfrm>
            <a:off x="2436284" y="3969255"/>
            <a:ext cx="6576483" cy="2519362"/>
          </a:xfrm>
          <a:prstGeom prst="rect">
            <a:avLst/>
          </a:prstGeom>
          <a:noFill/>
          <a:ln w="9525">
            <a:noFill/>
            <a:miter lim="800000"/>
            <a:headEnd/>
            <a:tailEnd/>
          </a:ln>
        </p:spPr>
      </p:pic>
      <p:sp>
        <p:nvSpPr>
          <p:cNvPr id="36867"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6868" name="Rectangle 3"/>
          <p:cNvSpPr>
            <a:spLocks noGrp="1" noChangeArrowheads="1"/>
          </p:cNvSpPr>
          <p:nvPr>
            <p:ph type="body" idx="4294967295"/>
          </p:nvPr>
        </p:nvSpPr>
        <p:spPr/>
        <p:txBody>
          <a:bodyPr>
            <a:normAutofit/>
          </a:bodyPr>
          <a:lstStyle/>
          <a:p>
            <a:pPr eaLnBrk="1" hangingPunct="1">
              <a:buFont typeface="Arial" charset="0"/>
              <a:buNone/>
            </a:pPr>
            <a:r>
              <a:rPr lang="en-US" sz="2400" dirty="0" smtClean="0">
                <a:latin typeface="Arial" charset="0"/>
                <a:cs typeface="Arial" charset="0"/>
              </a:rPr>
              <a:t>	We would rather search the more shallow directories first then plunge deep into searching one sub-directory and all of its contents</a:t>
            </a:r>
          </a:p>
          <a:p>
            <a:pPr eaLnBrk="1" hangingPunct="1">
              <a:buFont typeface="Arial" charset="0"/>
              <a:buNone/>
            </a:pPr>
            <a:endParaRPr lang="en-US" sz="2400" i="1" dirty="0" smtClean="0">
              <a:latin typeface="Arial" charset="0"/>
              <a:cs typeface="Arial" charset="0"/>
            </a:endParaRPr>
          </a:p>
          <a:p>
            <a:pPr eaLnBrk="1" hangingPunct="1">
              <a:buFont typeface="Arial" charset="0"/>
              <a:buNone/>
            </a:pPr>
            <a:r>
              <a:rPr lang="en-US" sz="2400" dirty="0" smtClean="0">
                <a:latin typeface="Arial" charset="0"/>
                <a:cs typeface="Arial" charset="0"/>
              </a:rPr>
              <a:t>	One such search is called a </a:t>
            </a:r>
            <a:r>
              <a:rPr lang="en-US" sz="2400" i="1" dirty="0" smtClean="0">
                <a:latin typeface="Arial" charset="0"/>
                <a:cs typeface="Arial" charset="0"/>
              </a:rPr>
              <a:t>breadth-first traversal</a:t>
            </a:r>
            <a:endParaRPr lang="en-US" sz="2400" dirty="0" smtClean="0">
              <a:latin typeface="Arial" charset="0"/>
              <a:cs typeface="Arial" charset="0"/>
            </a:endParaRPr>
          </a:p>
          <a:p>
            <a:pPr lvl="1" eaLnBrk="1" hangingPunct="1"/>
            <a:r>
              <a:rPr lang="en-US" sz="2000" dirty="0" smtClean="0">
                <a:latin typeface="Arial" charset="0"/>
                <a:cs typeface="Arial" charset="0"/>
              </a:rPr>
              <a:t>Search all the directories at one level before descending a level</a:t>
            </a:r>
          </a:p>
        </p:txBody>
      </p:sp>
    </p:spTree>
    <p:extLst>
      <p:ext uri="{BB962C8B-B14F-4D97-AF65-F5344CB8AC3E}">
        <p14:creationId xmlns:p14="http://schemas.microsoft.com/office/powerpoint/2010/main" val="247028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7891" name="Rectangle 3"/>
          <p:cNvSpPr>
            <a:spLocks noGrp="1" noChangeArrowheads="1"/>
          </p:cNvSpPr>
          <p:nvPr>
            <p:ph type="body" idx="4294967295"/>
          </p:nvPr>
        </p:nvSpPr>
        <p:spPr/>
        <p:txBody>
          <a:bodyPr>
            <a:normAutofit/>
          </a:bodyPr>
          <a:lstStyle/>
          <a:p>
            <a:pPr eaLnBrk="1" hangingPunct="1">
              <a:buFont typeface="Arial" charset="0"/>
              <a:buNone/>
            </a:pPr>
            <a:r>
              <a:rPr lang="en-US" sz="2400" dirty="0" smtClean="0">
                <a:latin typeface="Arial" charset="0"/>
                <a:cs typeface="Arial" charset="0"/>
              </a:rPr>
              <a:t>	The easiest implementation is:</a:t>
            </a:r>
          </a:p>
          <a:p>
            <a:pPr lvl="1" eaLnBrk="1" hangingPunct="1"/>
            <a:r>
              <a:rPr lang="en-US" sz="2000" dirty="0" smtClean="0">
                <a:latin typeface="Arial" charset="0"/>
                <a:cs typeface="Arial" charset="0"/>
              </a:rPr>
              <a:t>Place the root directory into a queue</a:t>
            </a:r>
          </a:p>
          <a:p>
            <a:pPr lvl="1" eaLnBrk="1" hangingPunct="1"/>
            <a:r>
              <a:rPr lang="en-US" sz="2000" dirty="0" smtClean="0">
                <a:latin typeface="Arial" charset="0"/>
                <a:cs typeface="Arial" charset="0"/>
              </a:rPr>
              <a:t>While the queue is not empty:</a:t>
            </a:r>
          </a:p>
          <a:p>
            <a:pPr lvl="2" eaLnBrk="1" hangingPunct="1"/>
            <a:r>
              <a:rPr lang="en-US" sz="1600" dirty="0" smtClean="0">
                <a:latin typeface="Arial" charset="0"/>
                <a:cs typeface="Arial" charset="0"/>
              </a:rPr>
              <a:t>Pop the directory at the front of the queue</a:t>
            </a:r>
          </a:p>
          <a:p>
            <a:pPr lvl="2" eaLnBrk="1" hangingPunct="1"/>
            <a:r>
              <a:rPr lang="en-US" sz="1600" dirty="0" smtClean="0">
                <a:latin typeface="Arial" charset="0"/>
                <a:cs typeface="Arial" charset="0"/>
              </a:rPr>
              <a:t>Push all of its sub-directories into the queue</a:t>
            </a:r>
          </a:p>
          <a:p>
            <a:pPr eaLnBrk="1" hangingPunct="1">
              <a:buFont typeface="Arial" charset="0"/>
              <a:buNone/>
            </a:pPr>
            <a:endParaRPr lang="en-US" sz="2400" dirty="0" smtClean="0">
              <a:latin typeface="Arial" charset="0"/>
              <a:cs typeface="Arial" charset="0"/>
            </a:endParaRPr>
          </a:p>
          <a:p>
            <a:pPr eaLnBrk="1" hangingPunct="1">
              <a:buFont typeface="Arial" charset="0"/>
              <a:buNone/>
            </a:pPr>
            <a:r>
              <a:rPr lang="en-US" sz="2400" dirty="0" smtClean="0">
                <a:latin typeface="Arial" charset="0"/>
                <a:cs typeface="Arial" charset="0"/>
              </a:rPr>
              <a:t>	The order in which the directories come out of the queue will be in breadth-first order</a:t>
            </a:r>
          </a:p>
        </p:txBody>
      </p:sp>
    </p:spTree>
    <p:extLst>
      <p:ext uri="{BB962C8B-B14F-4D97-AF65-F5344CB8AC3E}">
        <p14:creationId xmlns:p14="http://schemas.microsoft.com/office/powerpoint/2010/main" val="1324830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q1"/>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
        <p:nvSpPr>
          <p:cNvPr id="38915"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8916"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Push the root directory A</a:t>
            </a:r>
          </a:p>
        </p:txBody>
      </p:sp>
    </p:spTree>
    <p:extLst>
      <p:ext uri="{BB962C8B-B14F-4D97-AF65-F5344CB8AC3E}">
        <p14:creationId xmlns:p14="http://schemas.microsoft.com/office/powerpoint/2010/main" val="26296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9939"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A and push its two sub-directories:  B and H</a:t>
            </a:r>
          </a:p>
        </p:txBody>
      </p:sp>
      <p:pic>
        <p:nvPicPr>
          <p:cNvPr id="39940" name="Picture 4" descr="q2"/>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1360165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0963"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B and push C, D, and G</a:t>
            </a:r>
          </a:p>
        </p:txBody>
      </p:sp>
      <p:pic>
        <p:nvPicPr>
          <p:cNvPr id="40964" name="Picture 4" descr="q3"/>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1157286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1987"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H and push its one sub-directory I</a:t>
            </a:r>
          </a:p>
        </p:txBody>
      </p:sp>
      <p:pic>
        <p:nvPicPr>
          <p:cNvPr id="41988" name="Picture 4" descr="q4"/>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2990155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3011"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C:  no sub-directories</a:t>
            </a:r>
          </a:p>
        </p:txBody>
      </p:sp>
      <p:pic>
        <p:nvPicPr>
          <p:cNvPr id="43012" name="Picture 4" descr="q5"/>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45628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0" y="722361"/>
            <a:ext cx="10986448" cy="3139321"/>
          </a:xfrm>
          <a:prstGeom prst="rect">
            <a:avLst/>
          </a:prstGeom>
        </p:spPr>
        <p:txBody>
          <a:bodyPr wrap="square">
            <a:spAutoFit/>
          </a:bodyPr>
          <a:lstStyle/>
          <a:p>
            <a:r>
              <a:rPr lang="en-US" sz="2200" b="1" dirty="0"/>
              <a:t>FIFO Principle of Queue:</a:t>
            </a:r>
            <a:br>
              <a:rPr lang="en-US" sz="2200" b="1" dirty="0"/>
            </a:br>
            <a:endParaRPr lang="en-US" sz="2200" b="1" dirty="0"/>
          </a:p>
          <a:p>
            <a:pPr marL="342900" indent="-342900" algn="just">
              <a:buFont typeface="Arial" panose="020B0604020202020204" pitchFamily="34" charset="0"/>
              <a:buChar char="•"/>
            </a:pPr>
            <a:r>
              <a:rPr lang="en-US" sz="2200" dirty="0"/>
              <a:t>A Queue is like a line waiting to purchase tickets, where the first person in line is the first person served. (i.e. First come first serve</a:t>
            </a:r>
            <a:r>
              <a:rPr lang="en-US" sz="2200" dirty="0" smtClean="0"/>
              <a:t>).</a:t>
            </a:r>
          </a:p>
          <a:p>
            <a:pPr algn="just"/>
            <a:endParaRPr lang="en-US" sz="2200" dirty="0"/>
          </a:p>
          <a:p>
            <a:pPr marL="342900" indent="-342900" algn="just">
              <a:buFont typeface="Arial" panose="020B0604020202020204" pitchFamily="34" charset="0"/>
              <a:buChar char="•"/>
            </a:pPr>
            <a:r>
              <a:rPr lang="en-US" sz="2200" dirty="0"/>
              <a:t>Position of the entry in a queue ready to be served, that is, the first entry that will be removed from the queue, is called the </a:t>
            </a:r>
            <a:r>
              <a:rPr lang="en-US" sz="2200" b="1" dirty="0"/>
              <a:t>front</a:t>
            </a:r>
            <a:r>
              <a:rPr lang="en-US" sz="2200" dirty="0"/>
              <a:t> of the queue(sometimes, </a:t>
            </a:r>
            <a:r>
              <a:rPr lang="en-US" sz="2200" b="1" dirty="0"/>
              <a:t>head</a:t>
            </a:r>
            <a:r>
              <a:rPr lang="en-US" sz="2200" dirty="0"/>
              <a:t> of the queue), similarly, the position of the last entry in the queue, that is, the one most recently added, is called the </a:t>
            </a:r>
            <a:r>
              <a:rPr lang="en-US" sz="2200" b="1" dirty="0"/>
              <a:t>rear</a:t>
            </a:r>
            <a:r>
              <a:rPr lang="en-US" sz="2200" dirty="0"/>
              <a:t> (or the </a:t>
            </a:r>
            <a:r>
              <a:rPr lang="en-US" sz="2200" b="1" dirty="0"/>
              <a:t>tail</a:t>
            </a:r>
            <a:r>
              <a:rPr lang="en-US" sz="2200" dirty="0"/>
              <a:t>) of the queue. See the below figure.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4" t="2061" r="184" b="13144"/>
          <a:stretch/>
        </p:blipFill>
        <p:spPr>
          <a:xfrm>
            <a:off x="2333862" y="4030603"/>
            <a:ext cx="7410544" cy="2239566"/>
          </a:xfrm>
          <a:prstGeom prst="rect">
            <a:avLst/>
          </a:prstGeom>
        </p:spPr>
      </p:pic>
    </p:spTree>
    <p:extLst>
      <p:ext uri="{BB962C8B-B14F-4D97-AF65-F5344CB8AC3E}">
        <p14:creationId xmlns:p14="http://schemas.microsoft.com/office/powerpoint/2010/main" val="16206884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4035"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D and push E and F</a:t>
            </a:r>
          </a:p>
        </p:txBody>
      </p:sp>
      <p:pic>
        <p:nvPicPr>
          <p:cNvPr id="44036" name="Picture 4" descr="q6"/>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1668023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5059" name="Rectangle 3"/>
          <p:cNvSpPr>
            <a:spLocks noGrp="1" noChangeArrowheads="1"/>
          </p:cNvSpPr>
          <p:nvPr>
            <p:ph type="body" idx="4294967295"/>
          </p:nvPr>
        </p:nvSpPr>
        <p:spPr>
          <a:xfrm>
            <a:off x="609600" y="1550988"/>
            <a:ext cx="10972800" cy="4525962"/>
          </a:xfrm>
        </p:spPr>
        <p:txBody>
          <a:bodyPr/>
          <a:lstStyle/>
          <a:p>
            <a:pPr eaLnBrk="1" hangingPunct="1">
              <a:buFont typeface="Arial" charset="0"/>
              <a:buNone/>
            </a:pPr>
            <a:r>
              <a:rPr lang="en-US" sz="2400" smtClean="0">
                <a:latin typeface="Arial" charset="0"/>
                <a:cs typeface="Arial" charset="0"/>
              </a:rPr>
              <a:t>	</a:t>
            </a:r>
            <a:r>
              <a:rPr lang="en-US" smtClean="0">
                <a:latin typeface="Arial" charset="0"/>
                <a:cs typeface="Arial" charset="0"/>
              </a:rPr>
              <a:t>Pop G</a:t>
            </a:r>
          </a:p>
        </p:txBody>
      </p:sp>
      <p:pic>
        <p:nvPicPr>
          <p:cNvPr id="45060" name="Picture 4" descr="q7"/>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961637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6083" name="Rectangle 3"/>
          <p:cNvSpPr>
            <a:spLocks noGrp="1" noChangeArrowheads="1"/>
          </p:cNvSpPr>
          <p:nvPr>
            <p:ph type="body" idx="4294967295"/>
          </p:nvPr>
        </p:nvSpPr>
        <p:spPr>
          <a:xfrm>
            <a:off x="609600" y="1550988"/>
            <a:ext cx="10972800" cy="4525962"/>
          </a:xfrm>
        </p:spPr>
        <p:txBody>
          <a:bodyPr/>
          <a:lstStyle/>
          <a:p>
            <a:pPr eaLnBrk="1" hangingPunct="1">
              <a:buFont typeface="Arial" charset="0"/>
              <a:buNone/>
            </a:pPr>
            <a:r>
              <a:rPr lang="en-US" sz="2400" smtClean="0">
                <a:latin typeface="Arial" charset="0"/>
                <a:cs typeface="Arial" charset="0"/>
              </a:rPr>
              <a:t>	</a:t>
            </a:r>
            <a:r>
              <a:rPr lang="en-US" smtClean="0">
                <a:latin typeface="Arial" charset="0"/>
                <a:cs typeface="Arial" charset="0"/>
              </a:rPr>
              <a:t>Pop I and push J and K</a:t>
            </a:r>
          </a:p>
        </p:txBody>
      </p:sp>
      <p:pic>
        <p:nvPicPr>
          <p:cNvPr id="46084" name="Picture 4" descr="q8"/>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1782587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7107" name="Rectangle 3"/>
          <p:cNvSpPr>
            <a:spLocks noGrp="1" noChangeArrowheads="1"/>
          </p:cNvSpPr>
          <p:nvPr>
            <p:ph type="body" idx="4294967295"/>
          </p:nvPr>
        </p:nvSpPr>
        <p:spPr>
          <a:xfrm>
            <a:off x="609600" y="1550988"/>
            <a:ext cx="10972800" cy="4525962"/>
          </a:xfrm>
        </p:spPr>
        <p:txBody>
          <a:bodyPr/>
          <a:lstStyle/>
          <a:p>
            <a:pPr eaLnBrk="1" hangingPunct="1">
              <a:buFont typeface="Arial" charset="0"/>
              <a:buNone/>
            </a:pPr>
            <a:r>
              <a:rPr lang="en-US" sz="2400" smtClean="0">
                <a:latin typeface="Arial" charset="0"/>
                <a:cs typeface="Arial" charset="0"/>
              </a:rPr>
              <a:t>	</a:t>
            </a:r>
            <a:r>
              <a:rPr lang="en-US" smtClean="0">
                <a:latin typeface="Arial" charset="0"/>
                <a:cs typeface="Arial" charset="0"/>
              </a:rPr>
              <a:t>Pop E</a:t>
            </a:r>
          </a:p>
        </p:txBody>
      </p:sp>
      <p:pic>
        <p:nvPicPr>
          <p:cNvPr id="47108" name="Picture 6" descr="q9"/>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2117847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8131"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F</a:t>
            </a:r>
          </a:p>
        </p:txBody>
      </p:sp>
      <p:pic>
        <p:nvPicPr>
          <p:cNvPr id="48132" name="Picture 4" descr="q10"/>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1851373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9155"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J</a:t>
            </a:r>
          </a:p>
        </p:txBody>
      </p:sp>
      <p:pic>
        <p:nvPicPr>
          <p:cNvPr id="49156" name="Picture 4" descr="q11"/>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1182986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50179"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K and the queue is empty</a:t>
            </a:r>
          </a:p>
        </p:txBody>
      </p:sp>
      <p:pic>
        <p:nvPicPr>
          <p:cNvPr id="50180" name="Picture 4" descr="q12"/>
          <p:cNvPicPr>
            <a:picLocks noChangeAspect="1" noChangeArrowheads="1"/>
          </p:cNvPicPr>
          <p:nvPr/>
        </p:nvPicPr>
        <p:blipFill>
          <a:blip r:embed="rId3" cstate="print"/>
          <a:srcRect/>
          <a:stretch>
            <a:fillRect/>
          </a:stretch>
        </p:blipFill>
        <p:spPr bwMode="auto">
          <a:xfrm>
            <a:off x="1583267" y="2565400"/>
            <a:ext cx="8517467" cy="1963738"/>
          </a:xfrm>
          <a:prstGeom prst="rect">
            <a:avLst/>
          </a:prstGeom>
          <a:noFill/>
          <a:ln w="9525">
            <a:noFill/>
            <a:miter lim="800000"/>
            <a:headEnd/>
            <a:tailEnd/>
          </a:ln>
        </p:spPr>
      </p:pic>
    </p:spTree>
    <p:extLst>
      <p:ext uri="{BB962C8B-B14F-4D97-AF65-F5344CB8AC3E}">
        <p14:creationId xmlns:p14="http://schemas.microsoft.com/office/powerpoint/2010/main" val="432334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t1"/>
          <p:cNvPicPr>
            <a:picLocks noChangeAspect="1" noChangeArrowheads="1"/>
          </p:cNvPicPr>
          <p:nvPr/>
        </p:nvPicPr>
        <p:blipFill>
          <a:blip r:embed="rId3" cstate="print"/>
          <a:srcRect/>
          <a:stretch>
            <a:fillRect/>
          </a:stretch>
        </p:blipFill>
        <p:spPr bwMode="auto">
          <a:xfrm>
            <a:off x="3312584" y="2492376"/>
            <a:ext cx="5196416" cy="2519363"/>
          </a:xfrm>
          <a:prstGeom prst="rect">
            <a:avLst/>
          </a:prstGeom>
          <a:noFill/>
          <a:ln w="9525">
            <a:noFill/>
            <a:miter lim="800000"/>
            <a:headEnd/>
            <a:tailEnd/>
          </a:ln>
        </p:spPr>
      </p:pic>
      <p:sp>
        <p:nvSpPr>
          <p:cNvPr id="51203"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51204" name="Rectangle 3"/>
          <p:cNvSpPr>
            <a:spLocks noGrp="1" noChangeArrowheads="1"/>
          </p:cNvSpPr>
          <p:nvPr>
            <p:ph type="body" idx="4294967295"/>
          </p:nvPr>
        </p:nvSpPr>
        <p:spPr/>
        <p:txBody>
          <a:bodyPr/>
          <a:lstStyle/>
          <a:p>
            <a:pPr eaLnBrk="1" hangingPunct="1">
              <a:buFont typeface="Arial" charset="0"/>
              <a:buNone/>
            </a:pPr>
            <a:r>
              <a:rPr lang="en-US" dirty="0" smtClean="0">
                <a:latin typeface="Arial" charset="0"/>
                <a:cs typeface="Arial" charset="0"/>
              </a:rPr>
              <a:t>	The resulting order</a:t>
            </a:r>
          </a:p>
          <a:p>
            <a:pPr eaLnBrk="1" hangingPunct="1">
              <a:buFont typeface="Arial" charset="0"/>
              <a:buNone/>
            </a:pPr>
            <a:r>
              <a:rPr lang="en-US" dirty="0" smtClean="0">
                <a:latin typeface="Arial" charset="0"/>
                <a:cs typeface="Arial" charset="0"/>
              </a:rPr>
              <a:t>		       A B H C D G I E F J K</a:t>
            </a:r>
          </a:p>
          <a:p>
            <a:pPr eaLnBrk="1" hangingPunct="1">
              <a:buFont typeface="Arial" charset="0"/>
              <a:buNone/>
            </a:pPr>
            <a:r>
              <a:rPr lang="en-US" dirty="0" smtClean="0">
                <a:latin typeface="Arial" charset="0"/>
                <a:cs typeface="Arial" charset="0"/>
              </a:rPr>
              <a:t>	is in breadth-first order:</a:t>
            </a:r>
          </a:p>
        </p:txBody>
      </p:sp>
    </p:spTree>
    <p:extLst>
      <p:ext uri="{BB962C8B-B14F-4D97-AF65-F5344CB8AC3E}">
        <p14:creationId xmlns:p14="http://schemas.microsoft.com/office/powerpoint/2010/main" val="2575097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04" y="641443"/>
            <a:ext cx="7421969" cy="4756245"/>
          </a:xfrm>
          <a:prstGeom prst="rect">
            <a:avLst/>
          </a:prstGeom>
        </p:spPr>
      </p:pic>
      <p:sp>
        <p:nvSpPr>
          <p:cNvPr id="3" name="TextBox 2"/>
          <p:cNvSpPr txBox="1"/>
          <p:nvPr/>
        </p:nvSpPr>
        <p:spPr>
          <a:xfrm>
            <a:off x="8434316" y="1009934"/>
            <a:ext cx="3466532" cy="369332"/>
          </a:xfrm>
          <a:prstGeom prst="rect">
            <a:avLst/>
          </a:prstGeom>
          <a:noFill/>
        </p:spPr>
        <p:txBody>
          <a:bodyPr wrap="square" rtlCol="0">
            <a:spAutoFit/>
          </a:bodyPr>
          <a:lstStyle/>
          <a:p>
            <a:r>
              <a:rPr lang="fa-IR" dirty="0" smtClean="0">
                <a:cs typeface="B Nazanin" panose="00000400000000000000" pitchFamily="2" charset="-78"/>
              </a:rPr>
              <a:t>درخت را به صورت اول سطح پیمایش کنید</a:t>
            </a:r>
            <a:endParaRPr lang="en-US" dirty="0">
              <a:cs typeface="B Nazanin" panose="00000400000000000000" pitchFamily="2" charset="-78"/>
            </a:endParaRPr>
          </a:p>
        </p:txBody>
      </p:sp>
    </p:spTree>
    <p:extLst>
      <p:ext uri="{BB962C8B-B14F-4D97-AF65-F5344CB8AC3E}">
        <p14:creationId xmlns:p14="http://schemas.microsoft.com/office/powerpoint/2010/main" val="2370741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18615" y="409433"/>
            <a:ext cx="11081982" cy="150810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r" rtl="1"/>
            <a:r>
              <a:rPr lang="fa-IR" sz="3200" b="1" dirty="0" smtClean="0">
                <a:ln/>
                <a:solidFill>
                  <a:schemeClr val="accent3"/>
                </a:solidFill>
                <a:cs typeface="B Nazanin" panose="00000400000000000000" pitchFamily="2" charset="-78"/>
              </a:rPr>
              <a:t>کاربرد پشته در پیمایش درخت و گراف</a:t>
            </a:r>
          </a:p>
          <a:p>
            <a:pPr algn="r" rtl="1"/>
            <a:endParaRPr lang="fa-IR" sz="3200" b="1" dirty="0" smtClean="0">
              <a:ln/>
              <a:solidFill>
                <a:schemeClr val="accent3"/>
              </a:solidFill>
              <a:cs typeface="B Nazanin" panose="00000400000000000000" pitchFamily="2" charset="-78"/>
            </a:endParaRPr>
          </a:p>
          <a:p>
            <a:pPr marL="457200" indent="-457200">
              <a:buFont typeface="Arial" panose="020B0604020202020204" pitchFamily="34" charset="0"/>
              <a:buChar char="•"/>
            </a:pPr>
            <a:r>
              <a:rPr lang="en-US" sz="2800" b="1" dirty="0" smtClean="0">
                <a:ln/>
                <a:solidFill>
                  <a:schemeClr val="accent3"/>
                </a:solidFill>
                <a:cs typeface="B Nazanin" panose="00000400000000000000" pitchFamily="2" charset="-78"/>
              </a:rPr>
              <a:t>Depth First traverse</a:t>
            </a:r>
            <a:r>
              <a:rPr lang="fa-IR" sz="2800" b="1" dirty="0" smtClean="0">
                <a:ln/>
                <a:solidFill>
                  <a:schemeClr val="accent3"/>
                </a:solidFill>
                <a:cs typeface="B Nazanin" panose="00000400000000000000" pitchFamily="2" charset="-78"/>
              </a:rPr>
              <a:t> (</a:t>
            </a:r>
            <a:r>
              <a:rPr lang="fa-IR" sz="2800" b="1" dirty="0">
                <a:ln/>
                <a:solidFill>
                  <a:schemeClr val="accent3"/>
                </a:solidFill>
                <a:cs typeface="B Nazanin" panose="00000400000000000000" pitchFamily="2" charset="-78"/>
              </a:rPr>
              <a:t>پیمایش اول </a:t>
            </a:r>
            <a:r>
              <a:rPr lang="fa-IR" sz="2800" b="1" dirty="0" smtClean="0">
                <a:ln/>
                <a:solidFill>
                  <a:schemeClr val="accent3"/>
                </a:solidFill>
                <a:cs typeface="B Nazanin" panose="00000400000000000000" pitchFamily="2" charset="-78"/>
              </a:rPr>
              <a:t>عمق) </a:t>
            </a:r>
            <a:endParaRPr lang="en-US" sz="2800" b="1" dirty="0" smtClean="0">
              <a:ln/>
              <a:solidFill>
                <a:schemeClr val="accent3"/>
              </a:solidFill>
              <a:cs typeface="B Nazanin" panose="00000400000000000000" pitchFamily="2" charset="-78"/>
            </a:endParaRPr>
          </a:p>
        </p:txBody>
      </p:sp>
      <p:cxnSp>
        <p:nvCxnSpPr>
          <p:cNvPr id="4" name="Straight Connector 3"/>
          <p:cNvCxnSpPr/>
          <p:nvPr/>
        </p:nvCxnSpPr>
        <p:spPr>
          <a:xfrm flipH="1">
            <a:off x="518615" y="1037230"/>
            <a:ext cx="11013743"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108" y="2013073"/>
            <a:ext cx="6892489" cy="4186038"/>
          </a:xfrm>
          <a:prstGeom prst="rect">
            <a:avLst/>
          </a:prstGeom>
        </p:spPr>
      </p:pic>
    </p:spTree>
    <p:extLst>
      <p:ext uri="{BB962C8B-B14F-4D97-AF65-F5344CB8AC3E}">
        <p14:creationId xmlns:p14="http://schemas.microsoft.com/office/powerpoint/2010/main" val="2792655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2520" y="533586"/>
            <a:ext cx="10746303" cy="5655206"/>
          </a:xfrm>
          <a:prstGeom prst="rect">
            <a:avLst/>
          </a:prstGeom>
        </p:spPr>
      </p:pic>
    </p:spTree>
    <p:extLst>
      <p:ext uri="{BB962C8B-B14F-4D97-AF65-F5344CB8AC3E}">
        <p14:creationId xmlns:p14="http://schemas.microsoft.com/office/powerpoint/2010/main" val="8508120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29" y="785743"/>
            <a:ext cx="7047718" cy="4516412"/>
          </a:xfrm>
          <a:prstGeom prst="rect">
            <a:avLst/>
          </a:prstGeom>
        </p:spPr>
      </p:pic>
      <p:sp>
        <p:nvSpPr>
          <p:cNvPr id="3" name="TextBox 2"/>
          <p:cNvSpPr txBox="1"/>
          <p:nvPr/>
        </p:nvSpPr>
        <p:spPr>
          <a:xfrm>
            <a:off x="6496334" y="1009934"/>
            <a:ext cx="5404514" cy="523220"/>
          </a:xfrm>
          <a:prstGeom prst="rect">
            <a:avLst/>
          </a:prstGeom>
          <a:noFill/>
        </p:spPr>
        <p:txBody>
          <a:bodyPr wrap="square" rtlCol="0">
            <a:spAutoFit/>
          </a:bodyPr>
          <a:lstStyle/>
          <a:p>
            <a:r>
              <a:rPr lang="fa-IR" sz="2800" dirty="0" smtClean="0">
                <a:cs typeface="B Nazanin" panose="00000400000000000000" pitchFamily="2" charset="-78"/>
              </a:rPr>
              <a:t>درخت را به صورت اول عمق پیمایش کنید</a:t>
            </a:r>
            <a:endParaRPr lang="en-US" sz="2800" dirty="0">
              <a:cs typeface="B Nazanin" panose="00000400000000000000" pitchFamily="2" charset="-78"/>
            </a:endParaRPr>
          </a:p>
        </p:txBody>
      </p:sp>
    </p:spTree>
    <p:extLst>
      <p:ext uri="{BB962C8B-B14F-4D97-AF65-F5344CB8AC3E}">
        <p14:creationId xmlns:p14="http://schemas.microsoft.com/office/powerpoint/2010/main" val="3573448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8809" y="696623"/>
            <a:ext cx="11248806" cy="4089133"/>
          </a:xfrm>
          <a:prstGeom prst="rect">
            <a:avLst/>
          </a:prstGeom>
        </p:spPr>
      </p:pic>
    </p:spTree>
    <p:extLst>
      <p:ext uri="{BB962C8B-B14F-4D97-AF65-F5344CB8AC3E}">
        <p14:creationId xmlns:p14="http://schemas.microsoft.com/office/powerpoint/2010/main" val="2155573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575510" y="594567"/>
            <a:ext cx="11150221" cy="4801314"/>
          </a:xfrm>
          <a:prstGeom prst="rect">
            <a:avLst/>
          </a:prstGeom>
        </p:spPr>
        <p:txBody>
          <a:bodyPr wrap="square">
            <a:spAutoFit/>
          </a:bodyPr>
          <a:lstStyle/>
          <a:p>
            <a:pPr algn="just">
              <a:lnSpc>
                <a:spcPct val="150000"/>
              </a:lnSpc>
            </a:pPr>
            <a:r>
              <a:rPr lang="en-US" sz="2400" b="1" u="sng" dirty="0" smtClean="0">
                <a:solidFill>
                  <a:schemeClr val="accent3">
                    <a:lumMod val="75000"/>
                  </a:schemeClr>
                </a:solidFill>
                <a:effectLst>
                  <a:outerShdw blurRad="38100" dist="38100" dir="2700000" algn="tl">
                    <a:srgbClr val="000000">
                      <a:alpha val="43137"/>
                    </a:srgbClr>
                  </a:outerShdw>
                </a:effectLst>
              </a:rPr>
              <a:t>Basic Operations on Queue</a:t>
            </a:r>
            <a:endParaRPr lang="en-US" sz="2400" b="1" dirty="0" smtClean="0">
              <a:solidFill>
                <a:schemeClr val="accent3">
                  <a:lumMod val="75000"/>
                </a:schemeClr>
              </a:solidFill>
              <a:effectLst>
                <a:outerShdw blurRad="38100" dist="38100" dir="2700000" algn="tl">
                  <a:srgbClr val="000000">
                    <a:alpha val="43137"/>
                  </a:srgbClr>
                </a:outerShdw>
              </a:effectLst>
            </a:endParaRPr>
          </a:p>
          <a:p>
            <a:pPr algn="just">
              <a:lnSpc>
                <a:spcPct val="150000"/>
              </a:lnSpc>
            </a:pPr>
            <a:r>
              <a:rPr lang="en-US" sz="2000" dirty="0" smtClean="0">
                <a:effectLst/>
              </a:rPr>
              <a:t>In order to make manipulations in a Queue, there are certain operations provided to us.</a:t>
            </a:r>
          </a:p>
          <a:p>
            <a:pPr marL="342900" indent="-342900" algn="just">
              <a:lnSpc>
                <a:spcPct val="150000"/>
              </a:lnSpc>
              <a:buFont typeface="Arial" panose="020B0604020202020204" pitchFamily="34" charset="0"/>
              <a:buChar char="•"/>
            </a:pPr>
            <a:r>
              <a:rPr lang="en-US" sz="2000" b="1" dirty="0" err="1"/>
              <a:t>Enqueue</a:t>
            </a:r>
            <a:r>
              <a:rPr lang="en-US" sz="2000" b="1" dirty="0"/>
              <a:t>() –</a:t>
            </a:r>
            <a:r>
              <a:rPr lang="en-US" sz="2000" dirty="0"/>
              <a:t> Adds (or stores) an element to the end of the queue</a:t>
            </a:r>
            <a:r>
              <a:rPr lang="en-US" sz="2000" dirty="0" smtClean="0"/>
              <a:t>.</a:t>
            </a:r>
          </a:p>
          <a:p>
            <a:pPr marL="342900" indent="-342900" algn="just">
              <a:lnSpc>
                <a:spcPct val="150000"/>
              </a:lnSpc>
              <a:buFont typeface="Arial" panose="020B0604020202020204" pitchFamily="34" charset="0"/>
              <a:buChar char="•"/>
            </a:pPr>
            <a:r>
              <a:rPr lang="en-US" sz="2000" b="1" dirty="0" err="1"/>
              <a:t>Dequeue</a:t>
            </a:r>
            <a:r>
              <a:rPr lang="en-US" sz="2000" b="1" dirty="0"/>
              <a:t>() –</a:t>
            </a:r>
            <a:r>
              <a:rPr lang="en-US" sz="2000" dirty="0"/>
              <a:t> Removal of elements from the queue</a:t>
            </a:r>
            <a:r>
              <a:rPr lang="en-US" sz="2000" dirty="0" smtClean="0"/>
              <a:t>.</a:t>
            </a:r>
          </a:p>
          <a:p>
            <a:pPr marL="342900" indent="-342900" algn="just">
              <a:lnSpc>
                <a:spcPct val="150000"/>
              </a:lnSpc>
              <a:buFont typeface="Arial" panose="020B0604020202020204" pitchFamily="34" charset="0"/>
              <a:buChar char="•"/>
            </a:pPr>
            <a:r>
              <a:rPr lang="en-US" sz="2000" b="1" dirty="0"/>
              <a:t>Peek() or front()-</a:t>
            </a:r>
            <a:r>
              <a:rPr lang="en-US" sz="2000" dirty="0"/>
              <a:t> Acquires the data element available at the front node of the queue without deleting it</a:t>
            </a:r>
            <a:r>
              <a:rPr lang="en-US" sz="2000" dirty="0" smtClean="0"/>
              <a:t>.</a:t>
            </a:r>
          </a:p>
          <a:p>
            <a:pPr marL="342900" indent="-342900" algn="just">
              <a:lnSpc>
                <a:spcPct val="150000"/>
              </a:lnSpc>
              <a:buFont typeface="Arial" panose="020B0604020202020204" pitchFamily="34" charset="0"/>
              <a:buChar char="•"/>
            </a:pPr>
            <a:r>
              <a:rPr lang="en-US" sz="2000" b="1" dirty="0"/>
              <a:t>rear() –</a:t>
            </a:r>
            <a:r>
              <a:rPr lang="en-US" sz="2000" dirty="0"/>
              <a:t> This operation returns the element at the rear end without removing it.</a:t>
            </a:r>
            <a:endParaRPr lang="en-US" sz="2000" dirty="0" smtClean="0"/>
          </a:p>
          <a:p>
            <a:pPr marL="342900" indent="-342900" algn="just">
              <a:lnSpc>
                <a:spcPct val="150000"/>
              </a:lnSpc>
              <a:buFont typeface="Arial" panose="020B0604020202020204" pitchFamily="34" charset="0"/>
              <a:buChar char="•"/>
            </a:pPr>
            <a:r>
              <a:rPr lang="en-US" sz="2000" b="1" dirty="0" err="1"/>
              <a:t>isFull</a:t>
            </a:r>
            <a:r>
              <a:rPr lang="en-US" sz="2000" b="1" dirty="0"/>
              <a:t>() –</a:t>
            </a:r>
            <a:r>
              <a:rPr lang="en-US" sz="2000" dirty="0"/>
              <a:t> Validates if the queue is full</a:t>
            </a:r>
            <a:r>
              <a:rPr lang="en-US" sz="2000" dirty="0" smtClean="0"/>
              <a:t>.</a:t>
            </a:r>
          </a:p>
          <a:p>
            <a:pPr marL="342900" indent="-342900" algn="just">
              <a:lnSpc>
                <a:spcPct val="150000"/>
              </a:lnSpc>
              <a:buFont typeface="Arial" panose="020B0604020202020204" pitchFamily="34" charset="0"/>
              <a:buChar char="•"/>
            </a:pPr>
            <a:r>
              <a:rPr lang="en-US" sz="2000" b="1" dirty="0" err="1" smtClean="0"/>
              <a:t>isEmpty</a:t>
            </a:r>
            <a:r>
              <a:rPr lang="en-US" sz="2000" b="1" dirty="0" smtClean="0"/>
              <a:t>() – </a:t>
            </a:r>
            <a:r>
              <a:rPr lang="en-US" sz="2000" dirty="0" smtClean="0"/>
              <a:t>Checks </a:t>
            </a:r>
            <a:r>
              <a:rPr lang="en-US" sz="2000" dirty="0"/>
              <a:t>if the queue is empty.</a:t>
            </a:r>
            <a:endParaRPr lang="en-US" sz="2000" dirty="0">
              <a:solidFill>
                <a:srgbClr val="008080"/>
              </a:solidFill>
            </a:endParaRPr>
          </a:p>
          <a:p>
            <a:pPr marL="342900" indent="-342900" algn="just">
              <a:lnSpc>
                <a:spcPct val="150000"/>
              </a:lnSpc>
              <a:buFont typeface="Arial" panose="020B0604020202020204" pitchFamily="34" charset="0"/>
              <a:buChar char="•"/>
            </a:pPr>
            <a:r>
              <a:rPr lang="en-US" sz="2000" b="1" dirty="0" smtClean="0">
                <a:effectLst/>
              </a:rPr>
              <a:t>size()</a:t>
            </a:r>
            <a:r>
              <a:rPr lang="en-US" sz="2000" b="1" dirty="0"/>
              <a:t> </a:t>
            </a:r>
            <a:r>
              <a:rPr lang="en-US" sz="2000" b="1" dirty="0" smtClean="0"/>
              <a:t>– </a:t>
            </a:r>
            <a:r>
              <a:rPr lang="en-US" sz="2000" dirty="0" smtClean="0"/>
              <a:t>returns </a:t>
            </a:r>
            <a:r>
              <a:rPr lang="en-US" sz="2000" dirty="0"/>
              <a:t>the size of the queue i.e. the total number of elements it contains. </a:t>
            </a:r>
            <a:endParaRPr lang="en-US" sz="2000" dirty="0">
              <a:solidFill>
                <a:srgbClr val="008080"/>
              </a:solidFill>
            </a:endParaRPr>
          </a:p>
        </p:txBody>
      </p:sp>
    </p:spTree>
    <p:extLst>
      <p:ext uri="{BB962C8B-B14F-4D97-AF65-F5344CB8AC3E}">
        <p14:creationId xmlns:p14="http://schemas.microsoft.com/office/powerpoint/2010/main" val="13437217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513190" y="505045"/>
            <a:ext cx="11046464" cy="2803203"/>
          </a:xfrm>
          <a:prstGeom prst="rect">
            <a:avLst/>
          </a:prstGeom>
        </p:spPr>
        <p:txBody>
          <a:bodyPr wrap="square">
            <a:spAutoFit/>
          </a:bodyPr>
          <a:lstStyle/>
          <a:p>
            <a:pPr algn="just">
              <a:lnSpc>
                <a:spcPct val="200000"/>
              </a:lnSpc>
            </a:pPr>
            <a:r>
              <a:rPr lang="en-US" sz="3600" b="1" u="sng" dirty="0" smtClean="0">
                <a:solidFill>
                  <a:schemeClr val="accent3">
                    <a:lumMod val="75000"/>
                  </a:schemeClr>
                </a:solidFill>
              </a:rPr>
              <a:t>Implementation of Queue:</a:t>
            </a:r>
          </a:p>
          <a:p>
            <a:pPr marL="742950" lvl="1" indent="-285750">
              <a:lnSpc>
                <a:spcPct val="200000"/>
              </a:lnSpc>
              <a:buFont typeface="Arial" panose="020B0604020202020204" pitchFamily="34" charset="0"/>
              <a:buChar char="•"/>
            </a:pPr>
            <a:r>
              <a:rPr lang="en-US" sz="2800" b="1" dirty="0" smtClean="0"/>
              <a:t>Using array</a:t>
            </a:r>
          </a:p>
          <a:p>
            <a:pPr marL="742950" lvl="1" indent="-285750">
              <a:lnSpc>
                <a:spcPct val="200000"/>
              </a:lnSpc>
              <a:buFont typeface="Arial" panose="020B0604020202020204" pitchFamily="34" charset="0"/>
              <a:buChar char="•"/>
            </a:pPr>
            <a:r>
              <a:rPr lang="en-US" sz="2800" b="1" dirty="0" smtClean="0"/>
              <a:t>Using linked list</a:t>
            </a:r>
          </a:p>
        </p:txBody>
      </p:sp>
    </p:spTree>
    <p:extLst>
      <p:ext uri="{BB962C8B-B14F-4D97-AF65-F5344CB8AC3E}">
        <p14:creationId xmlns:p14="http://schemas.microsoft.com/office/powerpoint/2010/main" val="1527161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5914" y="925837"/>
            <a:ext cx="11022842" cy="280506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t>For implementing queue, we need to keep track of two indices, front and rear. </a:t>
            </a:r>
            <a:endParaRPr lang="en-US" sz="2400" dirty="0" smtClean="0"/>
          </a:p>
          <a:p>
            <a:pPr marL="342900" indent="-342900" algn="just">
              <a:lnSpc>
                <a:spcPct val="150000"/>
              </a:lnSpc>
              <a:buFont typeface="Arial" panose="020B0604020202020204" pitchFamily="34" charset="0"/>
              <a:buChar char="•"/>
            </a:pPr>
            <a:r>
              <a:rPr lang="en-US" sz="2400" dirty="0" smtClean="0"/>
              <a:t>We </a:t>
            </a:r>
            <a:r>
              <a:rPr lang="en-US" sz="2400" dirty="0" err="1"/>
              <a:t>enqueue</a:t>
            </a:r>
            <a:r>
              <a:rPr lang="en-US" sz="2400" dirty="0"/>
              <a:t> an item at the rear and </a:t>
            </a:r>
            <a:r>
              <a:rPr lang="en-US" sz="2400" dirty="0" err="1"/>
              <a:t>dequeue</a:t>
            </a:r>
            <a:r>
              <a:rPr lang="en-US" sz="2400" dirty="0"/>
              <a:t> an item from the front. </a:t>
            </a:r>
            <a:endParaRPr lang="en-US" sz="2400" dirty="0" smtClean="0"/>
          </a:p>
          <a:p>
            <a:pPr marL="342900" indent="-342900" algn="just">
              <a:lnSpc>
                <a:spcPct val="150000"/>
              </a:lnSpc>
              <a:buFont typeface="Arial" panose="020B0604020202020204" pitchFamily="34" charset="0"/>
              <a:buChar char="•"/>
            </a:pPr>
            <a:r>
              <a:rPr lang="en-US" sz="2400" dirty="0" smtClean="0"/>
              <a:t>If </a:t>
            </a:r>
            <a:r>
              <a:rPr lang="en-US" sz="2400" dirty="0"/>
              <a:t>we simply increment front and rear indices, then there may be problems, the front may reach the end of the array. </a:t>
            </a:r>
            <a:endParaRPr lang="en-US" sz="2400" dirty="0" smtClean="0"/>
          </a:p>
          <a:p>
            <a:pPr marL="342900" indent="-342900" algn="just">
              <a:lnSpc>
                <a:spcPct val="150000"/>
              </a:lnSpc>
              <a:buFont typeface="Arial" panose="020B0604020202020204" pitchFamily="34" charset="0"/>
              <a:buChar char="•"/>
            </a:pPr>
            <a:r>
              <a:rPr lang="en-US" sz="2400" dirty="0" smtClean="0"/>
              <a:t>The </a:t>
            </a:r>
            <a:r>
              <a:rPr lang="en-US" sz="2400" dirty="0"/>
              <a:t>solution to this problem is to increase front and rear in circular manner.</a:t>
            </a:r>
          </a:p>
        </p:txBody>
      </p:sp>
      <p:grpSp>
        <p:nvGrpSpPr>
          <p:cNvPr id="6" name="Group 51"/>
          <p:cNvGrpSpPr/>
          <p:nvPr/>
        </p:nvGrpSpPr>
        <p:grpSpPr>
          <a:xfrm>
            <a:off x="2794424" y="4301240"/>
            <a:ext cx="1245960" cy="867960"/>
            <a:chOff x="228600" y="1981080"/>
            <a:chExt cx="1245960" cy="867960"/>
          </a:xfrm>
        </p:grpSpPr>
        <p:sp>
          <p:nvSpPr>
            <p:cNvPr id="7" name="Text Box 50"/>
            <p:cNvSpPr/>
            <p:nvPr/>
          </p:nvSpPr>
          <p:spPr>
            <a:xfrm>
              <a:off x="228600" y="2133720"/>
              <a:ext cx="914040" cy="699480"/>
            </a:xfrm>
            <a:prstGeom prst="rect">
              <a:avLst/>
            </a:prstGeom>
            <a:solidFill>
              <a:schemeClr val="accent2"/>
            </a:solid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Bus Stop</a:t>
              </a:r>
              <a:endParaRPr lang="en-US" sz="2000" b="0" strike="noStrike" spc="-1">
                <a:solidFill>
                  <a:srgbClr val="000000"/>
                </a:solidFill>
                <a:latin typeface="Arial"/>
              </a:endParaRPr>
            </a:p>
          </p:txBody>
        </p:sp>
        <p:pic>
          <p:nvPicPr>
            <p:cNvPr id="8" name="Picture 49" descr="palmtree"/>
            <p:cNvPicPr/>
            <p:nvPr/>
          </p:nvPicPr>
          <p:blipFill>
            <a:blip r:embed="rId2"/>
            <a:stretch/>
          </p:blipFill>
          <p:spPr>
            <a:xfrm>
              <a:off x="685800" y="1981080"/>
              <a:ext cx="788760" cy="867960"/>
            </a:xfrm>
            <a:prstGeom prst="rect">
              <a:avLst/>
            </a:prstGeom>
            <a:ln w="9525">
              <a:noFill/>
            </a:ln>
          </p:spPr>
        </p:pic>
      </p:grpSp>
      <p:pic>
        <p:nvPicPr>
          <p:cNvPr id="9" name="Picture 54" descr="person3"/>
          <p:cNvPicPr/>
          <p:nvPr/>
        </p:nvPicPr>
        <p:blipFill>
          <a:blip r:embed="rId3"/>
          <a:stretch/>
        </p:blipFill>
        <p:spPr>
          <a:xfrm>
            <a:off x="5689904" y="4453880"/>
            <a:ext cx="456840" cy="761760"/>
          </a:xfrm>
          <a:prstGeom prst="rect">
            <a:avLst/>
          </a:prstGeom>
          <a:ln w="9525">
            <a:noFill/>
          </a:ln>
        </p:spPr>
      </p:pic>
      <p:pic>
        <p:nvPicPr>
          <p:cNvPr id="10" name="Picture 56" descr="person6"/>
          <p:cNvPicPr/>
          <p:nvPr/>
        </p:nvPicPr>
        <p:blipFill>
          <a:blip r:embed="rId4"/>
          <a:stretch/>
        </p:blipFill>
        <p:spPr>
          <a:xfrm>
            <a:off x="6452024" y="4758440"/>
            <a:ext cx="456840" cy="426600"/>
          </a:xfrm>
          <a:prstGeom prst="rect">
            <a:avLst/>
          </a:prstGeom>
          <a:ln w="9525">
            <a:noFill/>
          </a:ln>
        </p:spPr>
      </p:pic>
      <p:pic>
        <p:nvPicPr>
          <p:cNvPr id="11" name="Picture 57" descr="caveman1"/>
          <p:cNvPicPr/>
          <p:nvPr/>
        </p:nvPicPr>
        <p:blipFill>
          <a:blip r:embed="rId5"/>
          <a:stretch/>
        </p:blipFill>
        <p:spPr>
          <a:xfrm>
            <a:off x="7061504" y="4453880"/>
            <a:ext cx="761760" cy="761760"/>
          </a:xfrm>
          <a:prstGeom prst="rect">
            <a:avLst/>
          </a:prstGeom>
          <a:ln w="9525">
            <a:noFill/>
          </a:ln>
        </p:spPr>
      </p:pic>
      <p:sp>
        <p:nvSpPr>
          <p:cNvPr id="12" name="Text Box 58"/>
          <p:cNvSpPr/>
          <p:nvPr/>
        </p:nvSpPr>
        <p:spPr>
          <a:xfrm>
            <a:off x="3937424" y="5291960"/>
            <a:ext cx="1371240" cy="39456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front</a:t>
            </a:r>
            <a:endParaRPr lang="en-US" sz="2000" b="0" strike="noStrike" spc="-1">
              <a:solidFill>
                <a:srgbClr val="000000"/>
              </a:solidFill>
              <a:latin typeface="Arial"/>
            </a:endParaRPr>
          </a:p>
        </p:txBody>
      </p:sp>
      <p:sp>
        <p:nvSpPr>
          <p:cNvPr id="13" name="Text Box 59"/>
          <p:cNvSpPr/>
          <p:nvPr/>
        </p:nvSpPr>
        <p:spPr>
          <a:xfrm>
            <a:off x="3937424" y="5596880"/>
            <a:ext cx="1371240" cy="39456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rear</a:t>
            </a:r>
            <a:endParaRPr lang="en-US" sz="2000" b="0" strike="noStrike" spc="-1">
              <a:solidFill>
                <a:srgbClr val="000000"/>
              </a:solidFill>
              <a:latin typeface="Arial"/>
            </a:endParaRPr>
          </a:p>
        </p:txBody>
      </p:sp>
      <p:sp>
        <p:nvSpPr>
          <p:cNvPr id="14" name="Text Box 61"/>
          <p:cNvSpPr/>
          <p:nvPr/>
        </p:nvSpPr>
        <p:spPr>
          <a:xfrm>
            <a:off x="4775504" y="5291960"/>
            <a:ext cx="1371240" cy="39456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rear</a:t>
            </a:r>
            <a:endParaRPr lang="en-US" sz="2000" b="0" strike="noStrike" spc="-1">
              <a:solidFill>
                <a:srgbClr val="000000"/>
              </a:solidFill>
              <a:latin typeface="Arial"/>
            </a:endParaRPr>
          </a:p>
        </p:txBody>
      </p:sp>
      <p:sp>
        <p:nvSpPr>
          <p:cNvPr id="15" name="Rectangle 62"/>
          <p:cNvSpPr/>
          <p:nvPr/>
        </p:nvSpPr>
        <p:spPr>
          <a:xfrm>
            <a:off x="3785144" y="5672840"/>
            <a:ext cx="914040" cy="380520"/>
          </a:xfrm>
          <a:prstGeom prst="rect">
            <a:avLst/>
          </a:prstGeom>
          <a:solidFill>
            <a:srgbClr val="FFFFFF"/>
          </a:solidFill>
          <a:ln w="12700">
            <a:solidFill>
              <a:srgbClr val="FFFFFF"/>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endParaRPr lang="en-US" sz="1000" b="0" strike="noStrike" spc="-1">
              <a:solidFill>
                <a:srgbClr val="C00000"/>
              </a:solidFill>
              <a:latin typeface="Tahoma"/>
            </a:endParaRPr>
          </a:p>
        </p:txBody>
      </p:sp>
      <p:sp>
        <p:nvSpPr>
          <p:cNvPr id="16" name="Rectangle 63"/>
          <p:cNvSpPr/>
          <p:nvPr/>
        </p:nvSpPr>
        <p:spPr>
          <a:xfrm>
            <a:off x="4699544" y="5368280"/>
            <a:ext cx="914040" cy="380520"/>
          </a:xfrm>
          <a:prstGeom prst="rect">
            <a:avLst/>
          </a:prstGeom>
          <a:solidFill>
            <a:srgbClr val="FFFFFF"/>
          </a:solidFill>
          <a:ln w="12700">
            <a:solidFill>
              <a:srgbClr val="FFFFFF"/>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endParaRPr lang="en-US" sz="1000" b="0" strike="noStrike" spc="-1">
              <a:solidFill>
                <a:srgbClr val="C00000"/>
              </a:solidFill>
              <a:latin typeface="Tahoma"/>
            </a:endParaRPr>
          </a:p>
        </p:txBody>
      </p:sp>
      <p:sp>
        <p:nvSpPr>
          <p:cNvPr id="17" name="Text Box 64"/>
          <p:cNvSpPr/>
          <p:nvPr/>
        </p:nvSpPr>
        <p:spPr>
          <a:xfrm>
            <a:off x="5613944" y="5291960"/>
            <a:ext cx="685440" cy="69948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rear</a:t>
            </a:r>
            <a:endParaRPr lang="en-US" sz="2000" b="0" strike="noStrike" spc="-1">
              <a:solidFill>
                <a:srgbClr val="000000"/>
              </a:solidFill>
              <a:latin typeface="Arial"/>
            </a:endParaRPr>
          </a:p>
        </p:txBody>
      </p:sp>
      <p:sp>
        <p:nvSpPr>
          <p:cNvPr id="18" name="Rectangle 65"/>
          <p:cNvSpPr/>
          <p:nvPr/>
        </p:nvSpPr>
        <p:spPr>
          <a:xfrm>
            <a:off x="5385344" y="5291960"/>
            <a:ext cx="914040" cy="380520"/>
          </a:xfrm>
          <a:prstGeom prst="rect">
            <a:avLst/>
          </a:prstGeom>
          <a:solidFill>
            <a:srgbClr val="FFFFFF"/>
          </a:solidFill>
          <a:ln w="12700">
            <a:solidFill>
              <a:srgbClr val="FFFFFF"/>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endParaRPr lang="en-US" sz="1000" b="0" strike="noStrike" spc="-1">
              <a:solidFill>
                <a:srgbClr val="C00000"/>
              </a:solidFill>
              <a:latin typeface="Tahoma"/>
            </a:endParaRPr>
          </a:p>
        </p:txBody>
      </p:sp>
      <p:sp>
        <p:nvSpPr>
          <p:cNvPr id="19" name="Text Box 66"/>
          <p:cNvSpPr/>
          <p:nvPr/>
        </p:nvSpPr>
        <p:spPr>
          <a:xfrm>
            <a:off x="6375704" y="5291960"/>
            <a:ext cx="1371240" cy="39456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rear</a:t>
            </a:r>
            <a:endParaRPr lang="en-US" sz="2000" b="0" strike="noStrike" spc="-1">
              <a:solidFill>
                <a:srgbClr val="000000"/>
              </a:solidFill>
              <a:latin typeface="Arial"/>
            </a:endParaRPr>
          </a:p>
        </p:txBody>
      </p:sp>
      <p:sp>
        <p:nvSpPr>
          <p:cNvPr id="20" name="Rectangle 67"/>
          <p:cNvSpPr/>
          <p:nvPr/>
        </p:nvSpPr>
        <p:spPr>
          <a:xfrm>
            <a:off x="6147104" y="5368280"/>
            <a:ext cx="914040" cy="380520"/>
          </a:xfrm>
          <a:prstGeom prst="rect">
            <a:avLst/>
          </a:prstGeom>
          <a:solidFill>
            <a:srgbClr val="FFFFFF"/>
          </a:solidFill>
          <a:ln w="12700">
            <a:solidFill>
              <a:srgbClr val="FFFFFF"/>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endParaRPr lang="en-US" sz="1000" b="0" strike="noStrike" spc="-1">
              <a:solidFill>
                <a:srgbClr val="C00000"/>
              </a:solidFill>
              <a:latin typeface="Tahoma"/>
            </a:endParaRPr>
          </a:p>
        </p:txBody>
      </p:sp>
      <p:sp>
        <p:nvSpPr>
          <p:cNvPr id="21" name="Text Box 68"/>
          <p:cNvSpPr/>
          <p:nvPr/>
        </p:nvSpPr>
        <p:spPr>
          <a:xfrm>
            <a:off x="7214144" y="5291960"/>
            <a:ext cx="1371240" cy="39456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01"/>
              </a:spcBef>
            </a:pPr>
            <a:r>
              <a:rPr lang="en-US" sz="2000" b="0" strike="noStrike" spc="-1">
                <a:solidFill>
                  <a:srgbClr val="C00000"/>
                </a:solidFill>
                <a:latin typeface="Tahoma"/>
              </a:rPr>
              <a:t>rear</a:t>
            </a:r>
            <a:endParaRPr lang="en-US" sz="2000" b="0" strike="noStrike" spc="-1">
              <a:solidFill>
                <a:srgbClr val="000000"/>
              </a:solidFill>
              <a:latin typeface="Arial"/>
            </a:endParaRPr>
          </a:p>
        </p:txBody>
      </p:sp>
      <p:pic>
        <p:nvPicPr>
          <p:cNvPr id="22" name="Picture 69" descr="FVBUS"/>
          <p:cNvPicPr/>
          <p:nvPr/>
        </p:nvPicPr>
        <p:blipFill>
          <a:blip r:embed="rId6"/>
          <a:stretch/>
        </p:blipFill>
        <p:spPr>
          <a:xfrm>
            <a:off x="3480224" y="5749160"/>
            <a:ext cx="1063440" cy="821880"/>
          </a:xfrm>
          <a:prstGeom prst="rect">
            <a:avLst/>
          </a:prstGeom>
          <a:ln w="9525">
            <a:noFill/>
          </a:ln>
        </p:spPr>
      </p:pic>
      <p:pic>
        <p:nvPicPr>
          <p:cNvPr id="23" name="Picture 70" descr="person5"/>
          <p:cNvPicPr/>
          <p:nvPr/>
        </p:nvPicPr>
        <p:blipFill>
          <a:blip r:embed="rId7"/>
          <a:stretch/>
        </p:blipFill>
        <p:spPr>
          <a:xfrm>
            <a:off x="4699544" y="4072640"/>
            <a:ext cx="742680" cy="1199880"/>
          </a:xfrm>
          <a:prstGeom prst="rect">
            <a:avLst/>
          </a:prstGeom>
          <a:ln w="9525">
            <a:noFill/>
          </a:ln>
        </p:spPr>
      </p:pic>
      <p:pic>
        <p:nvPicPr>
          <p:cNvPr id="24" name="Picture 71" descr="person8"/>
          <p:cNvPicPr/>
          <p:nvPr/>
        </p:nvPicPr>
        <p:blipFill>
          <a:blip r:embed="rId8"/>
          <a:stretch/>
        </p:blipFill>
        <p:spPr>
          <a:xfrm>
            <a:off x="3937424" y="4072640"/>
            <a:ext cx="685440" cy="1199880"/>
          </a:xfrm>
          <a:prstGeom prst="rect">
            <a:avLst/>
          </a:prstGeom>
          <a:ln w="9525">
            <a:noFill/>
          </a:ln>
        </p:spPr>
      </p:pic>
    </p:spTree>
    <p:extLst>
      <p:ext uri="{BB962C8B-B14F-4D97-AF65-F5344CB8AC3E}">
        <p14:creationId xmlns:p14="http://schemas.microsoft.com/office/powerpoint/2010/main" val="24559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repl">
                                        <p:cTn id="7" dur="500" fill="hold"/>
                                        <p:tgtEl>
                                          <p:spTgt spid="6"/>
                                        </p:tgtEl>
                                        <p:attrNameLst>
                                          <p:attrName>ppt_x</p:attrName>
                                        </p:attrNameLst>
                                      </p:cBhvr>
                                      <p:tavLst>
                                        <p:tav tm="0">
                                          <p:val>
                                            <p:strVal val="0-#ppt_w/2"/>
                                          </p:val>
                                        </p:tav>
                                        <p:tav tm="100000">
                                          <p:val>
                                            <p:strVal val="#ppt_x"/>
                                          </p:val>
                                        </p:tav>
                                      </p:tavLst>
                                    </p:anim>
                                    <p:anim calcmode="lin" valueType="num">
                                      <p:cBhvr additive="repl">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additive="repl">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repl">
                                        <p:cTn id="18" dur="500" fill="hold"/>
                                        <p:tgtEl>
                                          <p:spTgt spid="12"/>
                                        </p:tgtEl>
                                        <p:attrNameLst>
                                          <p:attrName>ppt_x</p:attrName>
                                        </p:attrNameLst>
                                      </p:cBhvr>
                                      <p:tavLst>
                                        <p:tav tm="0">
                                          <p:val>
                                            <p:strVal val="0-#ppt_w/2"/>
                                          </p:val>
                                        </p:tav>
                                        <p:tav tm="100000">
                                          <p:val>
                                            <p:strVal val="#ppt_x"/>
                                          </p:val>
                                        </p:tav>
                                      </p:tavLst>
                                    </p:anim>
                                    <p:anim calcmode="lin" valueType="num">
                                      <p:cBhvr additive="repl">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repl">
                                        <p:cTn id="24" dur="500" fill="hold"/>
                                        <p:tgtEl>
                                          <p:spTgt spid="13"/>
                                        </p:tgtEl>
                                        <p:attrNameLst>
                                          <p:attrName>ppt_x</p:attrName>
                                        </p:attrNameLst>
                                      </p:cBhvr>
                                      <p:tavLst>
                                        <p:tav tm="0">
                                          <p:val>
                                            <p:strVal val="0-#ppt_w/2"/>
                                          </p:val>
                                        </p:tav>
                                        <p:tav tm="100000">
                                          <p:val>
                                            <p:strVal val="#ppt_x"/>
                                          </p:val>
                                        </p:tav>
                                      </p:tavLst>
                                    </p:anim>
                                    <p:anim calcmode="lin" valueType="num">
                                      <p:cBhvr additive="repl">
                                        <p:cTn id="2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additive="repl">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repl">
                                        <p:cTn id="35" dur="500" fill="hold"/>
                                        <p:tgtEl>
                                          <p:spTgt spid="15"/>
                                        </p:tgtEl>
                                        <p:attrNameLst>
                                          <p:attrName>ppt_x</p:attrName>
                                        </p:attrNameLst>
                                      </p:cBhvr>
                                      <p:tavLst>
                                        <p:tav tm="0">
                                          <p:val>
                                            <p:strVal val="#ppt_x"/>
                                          </p:val>
                                        </p:tav>
                                        <p:tav tm="100000">
                                          <p:val>
                                            <p:strVal val="#ppt_x"/>
                                          </p:val>
                                        </p:tav>
                                      </p:tavLst>
                                    </p:anim>
                                    <p:anim calcmode="lin" valueType="num">
                                      <p:cBhvr additive="repl">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repl">
                                        <p:cTn id="41" dur="500" fill="hold"/>
                                        <p:tgtEl>
                                          <p:spTgt spid="14"/>
                                        </p:tgtEl>
                                        <p:attrNameLst>
                                          <p:attrName>ppt_x</p:attrName>
                                        </p:attrNameLst>
                                      </p:cBhvr>
                                      <p:tavLst>
                                        <p:tav tm="0">
                                          <p:val>
                                            <p:strVal val="#ppt_x"/>
                                          </p:val>
                                        </p:tav>
                                        <p:tav tm="100000">
                                          <p:val>
                                            <p:strVal val="#ppt_x"/>
                                          </p:val>
                                        </p:tav>
                                      </p:tavLst>
                                    </p:anim>
                                    <p:anim calcmode="lin" valueType="num">
                                      <p:cBhvr additive="repl">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repl">
                                        <p:cTn id="47" dur="500" fill="hold"/>
                                        <p:tgtEl>
                                          <p:spTgt spid="9"/>
                                        </p:tgtEl>
                                        <p:attrNameLst>
                                          <p:attrName>ppt_x</p:attrName>
                                        </p:attrNameLst>
                                      </p:cBhvr>
                                      <p:tavLst>
                                        <p:tav tm="0">
                                          <p:val>
                                            <p:strVal val="#ppt_x"/>
                                          </p:val>
                                        </p:tav>
                                        <p:tav tm="100000">
                                          <p:val>
                                            <p:strVal val="#ppt_x"/>
                                          </p:val>
                                        </p:tav>
                                      </p:tavLst>
                                    </p:anim>
                                    <p:anim calcmode="lin" valueType="num">
                                      <p:cBhvr additive="repl">
                                        <p:cTn id="4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repl">
                                        <p:cTn id="53" dur="500" fill="hold"/>
                                        <p:tgtEl>
                                          <p:spTgt spid="16"/>
                                        </p:tgtEl>
                                        <p:attrNameLst>
                                          <p:attrName>ppt_x</p:attrName>
                                        </p:attrNameLst>
                                      </p:cBhvr>
                                      <p:tavLst>
                                        <p:tav tm="0">
                                          <p:val>
                                            <p:strVal val="#ppt_x"/>
                                          </p:val>
                                        </p:tav>
                                        <p:tav tm="100000">
                                          <p:val>
                                            <p:strVal val="#ppt_x"/>
                                          </p:val>
                                        </p:tav>
                                      </p:tavLst>
                                    </p:anim>
                                    <p:anim calcmode="lin" valueType="num">
                                      <p:cBhvr additive="repl">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repl">
                                        <p:cTn id="59" dur="500" fill="hold"/>
                                        <p:tgtEl>
                                          <p:spTgt spid="17"/>
                                        </p:tgtEl>
                                        <p:attrNameLst>
                                          <p:attrName>ppt_x</p:attrName>
                                        </p:attrNameLst>
                                      </p:cBhvr>
                                      <p:tavLst>
                                        <p:tav tm="0">
                                          <p:val>
                                            <p:strVal val="#ppt_x"/>
                                          </p:val>
                                        </p:tav>
                                        <p:tav tm="100000">
                                          <p:val>
                                            <p:strVal val="#ppt_x"/>
                                          </p:val>
                                        </p:tav>
                                      </p:tavLst>
                                    </p:anim>
                                    <p:anim calcmode="lin" valueType="num">
                                      <p:cBhvr additive="repl">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repl">
                                        <p:cTn id="65" dur="500" fill="hold"/>
                                        <p:tgtEl>
                                          <p:spTgt spid="10"/>
                                        </p:tgtEl>
                                        <p:attrNameLst>
                                          <p:attrName>ppt_x</p:attrName>
                                        </p:attrNameLst>
                                      </p:cBhvr>
                                      <p:tavLst>
                                        <p:tav tm="0">
                                          <p:val>
                                            <p:strVal val="1+#ppt_w/2"/>
                                          </p:val>
                                        </p:tav>
                                        <p:tav tm="100000">
                                          <p:val>
                                            <p:strVal val="#ppt_x"/>
                                          </p:val>
                                        </p:tav>
                                      </p:tavLst>
                                    </p:anim>
                                    <p:anim calcmode="lin" valueType="num">
                                      <p:cBhvr additive="repl">
                                        <p:cTn id="6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repl">
                                        <p:cTn id="71" dur="500" fill="hold"/>
                                        <p:tgtEl>
                                          <p:spTgt spid="18"/>
                                        </p:tgtEl>
                                        <p:attrNameLst>
                                          <p:attrName>ppt_x</p:attrName>
                                        </p:attrNameLst>
                                      </p:cBhvr>
                                      <p:tavLst>
                                        <p:tav tm="0">
                                          <p:val>
                                            <p:strVal val="#ppt_x"/>
                                          </p:val>
                                        </p:tav>
                                        <p:tav tm="100000">
                                          <p:val>
                                            <p:strVal val="#ppt_x"/>
                                          </p:val>
                                        </p:tav>
                                      </p:tavLst>
                                    </p:anim>
                                    <p:anim calcmode="lin" valueType="num">
                                      <p:cBhvr additive="repl">
                                        <p:cTn id="7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repl">
                                        <p:cTn id="77" dur="500" fill="hold"/>
                                        <p:tgtEl>
                                          <p:spTgt spid="19"/>
                                        </p:tgtEl>
                                        <p:attrNameLst>
                                          <p:attrName>ppt_x</p:attrName>
                                        </p:attrNameLst>
                                      </p:cBhvr>
                                      <p:tavLst>
                                        <p:tav tm="0">
                                          <p:val>
                                            <p:strVal val="#ppt_x"/>
                                          </p:val>
                                        </p:tav>
                                        <p:tav tm="100000">
                                          <p:val>
                                            <p:strVal val="#ppt_x"/>
                                          </p:val>
                                        </p:tav>
                                      </p:tavLst>
                                    </p:anim>
                                    <p:anim calcmode="lin" valueType="num">
                                      <p:cBhvr additive="repl">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6" fill="hold" nodeType="click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repl">
                                        <p:cTn id="83" dur="500" fill="hold"/>
                                        <p:tgtEl>
                                          <p:spTgt spid="11"/>
                                        </p:tgtEl>
                                        <p:attrNameLst>
                                          <p:attrName>ppt_x</p:attrName>
                                        </p:attrNameLst>
                                      </p:cBhvr>
                                      <p:tavLst>
                                        <p:tav tm="0">
                                          <p:val>
                                            <p:strVal val="1+#ppt_w/2"/>
                                          </p:val>
                                        </p:tav>
                                        <p:tav tm="100000">
                                          <p:val>
                                            <p:strVal val="#ppt_x"/>
                                          </p:val>
                                        </p:tav>
                                      </p:tavLst>
                                    </p:anim>
                                    <p:anim calcmode="lin" valueType="num">
                                      <p:cBhvr additive="repl">
                                        <p:cTn id="8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repl">
                                        <p:cTn id="89" dur="500" fill="hold"/>
                                        <p:tgtEl>
                                          <p:spTgt spid="20"/>
                                        </p:tgtEl>
                                        <p:attrNameLst>
                                          <p:attrName>ppt_x</p:attrName>
                                        </p:attrNameLst>
                                      </p:cBhvr>
                                      <p:tavLst>
                                        <p:tav tm="0">
                                          <p:val>
                                            <p:strVal val="#ppt_x"/>
                                          </p:val>
                                        </p:tav>
                                        <p:tav tm="100000">
                                          <p:val>
                                            <p:strVal val="#ppt_x"/>
                                          </p:val>
                                        </p:tav>
                                      </p:tavLst>
                                    </p:anim>
                                    <p:anim calcmode="lin" valueType="num">
                                      <p:cBhvr additive="repl">
                                        <p:cTn id="9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repl">
                                        <p:cTn id="95" dur="500" fill="hold"/>
                                        <p:tgtEl>
                                          <p:spTgt spid="21"/>
                                        </p:tgtEl>
                                        <p:attrNameLst>
                                          <p:attrName>ppt_x</p:attrName>
                                        </p:attrNameLst>
                                      </p:cBhvr>
                                      <p:tavLst>
                                        <p:tav tm="0">
                                          <p:val>
                                            <p:strVal val="#ppt_x"/>
                                          </p:val>
                                        </p:tav>
                                        <p:tav tm="100000">
                                          <p:val>
                                            <p:strVal val="#ppt_x"/>
                                          </p:val>
                                        </p:tav>
                                      </p:tavLst>
                                    </p:anim>
                                    <p:anim calcmode="lin" valueType="num">
                                      <p:cBhvr additive="repl">
                                        <p:cTn id="9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3" presetClass="entr" presetSubtype="16" fill="hold" nodeType="click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repl">
                                        <p:cTn id="101" dur="500" fill="hold"/>
                                        <p:tgtEl>
                                          <p:spTgt spid="22"/>
                                        </p:tgtEl>
                                        <p:attrNameLst>
                                          <p:attrName>ppt_w</p:attrName>
                                        </p:attrNameLst>
                                      </p:cBhvr>
                                      <p:tavLst>
                                        <p:tav tm="0">
                                          <p:val>
                                            <p:fltVal val="0"/>
                                          </p:val>
                                        </p:tav>
                                        <p:tav tm="100000">
                                          <p:val>
                                            <p:strVal val="#ppt_w"/>
                                          </p:val>
                                        </p:tav>
                                      </p:tavLst>
                                    </p:anim>
                                    <p:anim calcmode="lin" valueType="num">
                                      <p:cBhvr additive="repl">
                                        <p:cTn id="102"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4073</TotalTime>
  <Words>1066</Words>
  <Application>Microsoft Office PowerPoint</Application>
  <PresentationFormat>Custom</PresentationFormat>
  <Paragraphs>241</Paragraphs>
  <Slides>50</Slides>
  <Notes>16</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Retrospect</vt:lpstr>
      <vt:lpstr>Queue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dc:title>
  <dc:creator>MissNull</dc:creator>
  <cp:lastModifiedBy>Me</cp:lastModifiedBy>
  <cp:revision>102</cp:revision>
  <dcterms:created xsi:type="dcterms:W3CDTF">2023-04-05T21:07:11Z</dcterms:created>
  <dcterms:modified xsi:type="dcterms:W3CDTF">2024-11-13T20:38:10Z</dcterms:modified>
</cp:coreProperties>
</file>